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2"/>
  </p:notesMasterIdLst>
  <p:sldIdLst>
    <p:sldId id="256" r:id="rId2"/>
    <p:sldId id="302" r:id="rId3"/>
    <p:sldId id="471" r:id="rId4"/>
    <p:sldId id="301" r:id="rId5"/>
    <p:sldId id="267" r:id="rId6"/>
    <p:sldId id="498" r:id="rId7"/>
    <p:sldId id="497" r:id="rId8"/>
    <p:sldId id="303" r:id="rId9"/>
    <p:sldId id="499" r:id="rId10"/>
    <p:sldId id="500" r:id="rId11"/>
    <p:sldId id="501" r:id="rId12"/>
    <p:sldId id="269" r:id="rId13"/>
    <p:sldId id="257" r:id="rId14"/>
    <p:sldId id="258" r:id="rId15"/>
    <p:sldId id="270" r:id="rId16"/>
    <p:sldId id="315" r:id="rId17"/>
    <p:sldId id="316" r:id="rId18"/>
    <p:sldId id="317" r:id="rId19"/>
    <p:sldId id="318" r:id="rId20"/>
    <p:sldId id="319" r:id="rId21"/>
    <p:sldId id="320" r:id="rId22"/>
    <p:sldId id="383" r:id="rId23"/>
    <p:sldId id="386" r:id="rId24"/>
    <p:sldId id="354" r:id="rId25"/>
    <p:sldId id="355" r:id="rId26"/>
    <p:sldId id="364" r:id="rId27"/>
    <p:sldId id="356" r:id="rId28"/>
    <p:sldId id="357" r:id="rId29"/>
    <p:sldId id="358" r:id="rId30"/>
    <p:sldId id="359" r:id="rId31"/>
    <p:sldId id="360" r:id="rId32"/>
    <p:sldId id="496" r:id="rId33"/>
    <p:sldId id="361" r:id="rId34"/>
    <p:sldId id="362" r:id="rId35"/>
    <p:sldId id="493" r:id="rId36"/>
    <p:sldId id="494" r:id="rId37"/>
    <p:sldId id="495" r:id="rId38"/>
    <p:sldId id="363" r:id="rId39"/>
    <p:sldId id="492" r:id="rId40"/>
    <p:sldId id="491" r:id="rId41"/>
    <p:sldId id="321" r:id="rId42"/>
    <p:sldId id="322" r:id="rId43"/>
    <p:sldId id="323" r:id="rId44"/>
    <p:sldId id="389" r:id="rId45"/>
    <p:sldId id="266" r:id="rId46"/>
    <p:sldId id="393" r:id="rId47"/>
    <p:sldId id="271" r:id="rId48"/>
    <p:sldId id="272" r:id="rId49"/>
    <p:sldId id="273" r:id="rId50"/>
    <p:sldId id="384" r:id="rId51"/>
    <p:sldId id="274" r:id="rId52"/>
    <p:sldId id="275" r:id="rId53"/>
    <p:sldId id="276" r:id="rId54"/>
    <p:sldId id="472" r:id="rId55"/>
    <p:sldId id="473" r:id="rId56"/>
    <p:sldId id="474" r:id="rId57"/>
    <p:sldId id="475" r:id="rId58"/>
    <p:sldId id="477" r:id="rId59"/>
    <p:sldId id="476" r:id="rId60"/>
    <p:sldId id="478" r:id="rId61"/>
    <p:sldId id="479" r:id="rId62"/>
    <p:sldId id="395" r:id="rId63"/>
    <p:sldId id="280" r:id="rId64"/>
    <p:sldId id="502" r:id="rId65"/>
    <p:sldId id="277" r:id="rId66"/>
    <p:sldId id="284" r:id="rId67"/>
    <p:sldId id="279" r:id="rId68"/>
    <p:sldId id="278" r:id="rId69"/>
    <p:sldId id="285" r:id="rId70"/>
    <p:sldId id="283" r:id="rId71"/>
    <p:sldId id="288" r:id="rId72"/>
    <p:sldId id="286" r:id="rId73"/>
    <p:sldId id="287" r:id="rId74"/>
    <p:sldId id="503" r:id="rId75"/>
    <p:sldId id="292" r:id="rId76"/>
    <p:sldId id="455" r:id="rId77"/>
    <p:sldId id="366" r:id="rId78"/>
    <p:sldId id="367" r:id="rId79"/>
    <p:sldId id="368" r:id="rId80"/>
    <p:sldId id="369" r:id="rId81"/>
    <p:sldId id="370" r:id="rId82"/>
    <p:sldId id="371" r:id="rId83"/>
    <p:sldId id="372" r:id="rId84"/>
    <p:sldId id="373" r:id="rId85"/>
    <p:sldId id="374" r:id="rId86"/>
    <p:sldId id="377" r:id="rId87"/>
    <p:sldId id="268" r:id="rId88"/>
    <p:sldId id="353" r:id="rId89"/>
    <p:sldId id="480" r:id="rId90"/>
    <p:sldId id="481" r:id="rId91"/>
    <p:sldId id="482" r:id="rId92"/>
    <p:sldId id="282" r:id="rId93"/>
    <p:sldId id="483" r:id="rId94"/>
    <p:sldId id="484" r:id="rId95"/>
    <p:sldId id="485" r:id="rId96"/>
    <p:sldId id="486" r:id="rId97"/>
    <p:sldId id="487" r:id="rId98"/>
    <p:sldId id="488" r:id="rId99"/>
    <p:sldId id="489" r:id="rId100"/>
    <p:sldId id="490" r:id="rId10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954">
          <p15:clr>
            <a:srgbClr val="A4A3A4"/>
          </p15:clr>
        </p15:guide>
      </p15:sldGuideLst>
    </p:ext>
    <p:ext uri="{505F2C04-C923-438B-8C0F-E0CD2BADF298}">
      <wppc:fontMiss xmln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3977" autoAdjust="0"/>
  </p:normalViewPr>
  <p:slideViewPr>
    <p:cSldViewPr>
      <p:cViewPr varScale="1">
        <p:scale>
          <a:sx n="73" d="100"/>
          <a:sy n="73" d="100"/>
        </p:scale>
        <p:origin x="2694" y="66"/>
      </p:cViewPr>
      <p:guideLst>
        <p:guide orient="horz" pos="2160"/>
        <p:guide pos="295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11/2/2023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next CoreDomain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 A person will have a different age over the time but he/she will remain the same person</a:t>
            </a:r>
          </a:p>
          <a:p>
            <a:r>
              <a:rPr lang="en-US"/>
              <a:t>An account with diffence balance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 A person will have a different age over the time but he/she will remain the same person</a:t>
            </a:r>
          </a:p>
          <a:p>
            <a:r>
              <a:rPr lang="en-US"/>
              <a:t>An account with diffence balance </a:t>
            </a:r>
          </a:p>
        </p:txBody>
      </p:sp>
    </p:spTree>
    <p:extLst>
      <p:ext uri="{BB962C8B-B14F-4D97-AF65-F5344CB8AC3E}">
        <p14:creationId xmlns:p14="http://schemas.microsoft.com/office/powerpoint/2010/main" val="831768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Product -&gt; Color (RGB) , NationalityCode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a:p>
            <a:r>
              <a:rPr lang="en-US" dirty="0"/>
              <a:t>Optimistic(versioning </a:t>
            </a:r>
            <a:r>
              <a:rPr lang="en-US" dirty="0" err="1"/>
              <a:t>contol</a:t>
            </a:r>
            <a:r>
              <a:rPr lang="en-US" dirty="0"/>
              <a:t>) and Pessimistic(Row lock) concurrency</a:t>
            </a:r>
          </a:p>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Association  != Aggregate</a:t>
            </a:r>
          </a:p>
          <a:p>
            <a:r>
              <a:rPr lang="en-US"/>
              <a:t>Make Aggregate around invariants</a:t>
            </a:r>
          </a:p>
          <a:p>
            <a:endParaRPr lang="en-US"/>
          </a:p>
          <a:p>
            <a:r>
              <a:rPr lang="en-US"/>
              <a:t>Order (has order item, has customer)</a:t>
            </a:r>
          </a:p>
          <a:p>
            <a:r>
              <a:rPr lang="en-US"/>
              <a:t>Invariant = Order mus has Customer, Order item must has product , Order has limitation on sum order items amount</a:t>
            </a:r>
          </a:p>
          <a:p>
            <a:r>
              <a:rPr lang="en-US"/>
              <a:t>1- Customer as aggregate root?</a:t>
            </a:r>
          </a:p>
          <a:p>
            <a:r>
              <a:rPr lang="en-US"/>
              <a:t>2- Order as aggregate root?</a:t>
            </a:r>
          </a:p>
          <a:p>
            <a:endParaRPr lang="en-US"/>
          </a:p>
          <a:p>
            <a:endParaRPr lang="en-US"/>
          </a:p>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Knowledge Crunching =&gt; </a:t>
            </a:r>
            <a:r>
              <a:rPr lang="en-US">
                <a:sym typeface="+mn-ea"/>
              </a:rPr>
              <a:t>bridging any knowledge gaps for the technical team when designing a solution for a problem domain</a:t>
            </a:r>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Blue Book  page:130</a:t>
            </a:r>
          </a:p>
          <a:p>
            <a:endParaRPr lang="en-US" dirty="0"/>
          </a:p>
        </p:txBody>
      </p:sp>
      <p:sp>
        <p:nvSpPr>
          <p:cNvPr id="4" name="Slide Number Placeholder 3"/>
          <p:cNvSpPr>
            <a:spLocks noGrp="1"/>
          </p:cNvSpPr>
          <p:nvPr>
            <p:ph type="sldNum" sz="quarter" idx="5"/>
          </p:nvPr>
        </p:nvSpPr>
        <p:spPr/>
        <p:txBody>
          <a:bodyPr/>
          <a:lstStyle/>
          <a:p>
            <a:fld id="{21B2AA4F-B828-4D7C-AFD3-893933DAFCB4}" type="slidenum">
              <a:rPr lang="en-US" smtClean="0"/>
              <a:t>74</a:t>
            </a:fld>
            <a:endParaRPr lang="en-US"/>
          </a:p>
        </p:txBody>
      </p:sp>
    </p:spTree>
    <p:extLst>
      <p:ext uri="{BB962C8B-B14F-4D97-AF65-F5344CB8AC3E}">
        <p14:creationId xmlns:p14="http://schemas.microsoft.com/office/powerpoint/2010/main" val="22609699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sym typeface="+mn-ea"/>
              </a:rPr>
              <a:t>-This large-cluster Aggregate will never perform or scale well</a:t>
            </a:r>
            <a:endParaRPr lang="en-US" dirty="0"/>
          </a:p>
          <a:p>
            <a:endParaRPr lang="en-US" dirty="0"/>
          </a:p>
          <a:p>
            <a:r>
              <a:rPr lang="en-US" dirty="0">
                <a:sym typeface="+mn-ea"/>
              </a:rPr>
              <a:t>-The correct minimum is however many are necessary, and no more.</a:t>
            </a:r>
          </a:p>
          <a:p>
            <a:endParaRPr lang="en-US" dirty="0">
              <a:sym typeface="+mn-ea"/>
            </a:endParaRPr>
          </a:p>
          <a:p>
            <a:r>
              <a:rPr lang="en-US" dirty="0">
                <a:sym typeface="+mn-ea"/>
              </a:rPr>
              <a:t> -</a:t>
            </a: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B2AA4F-B828-4D7C-AFD3-893933DAFCB4}" type="slidenum">
              <a:rPr lang="en-US" smtClean="0"/>
              <a:t>76</a:t>
            </a:fld>
            <a:endParaRPr lang="en-US"/>
          </a:p>
        </p:txBody>
      </p:sp>
    </p:spTree>
    <p:extLst>
      <p:ext uri="{BB962C8B-B14F-4D97-AF65-F5344CB8AC3E}">
        <p14:creationId xmlns:p14="http://schemas.microsoft.com/office/powerpoint/2010/main" val="824383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User Repository in domain service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t>Based on RDBMS  , all business in SP ( Technology)</a:t>
            </a:r>
          </a:p>
          <a:p>
            <a:r>
              <a:rPr lang="en-US" dirty="0"/>
              <a:t>Generate Code from Database Table</a:t>
            </a:r>
          </a:p>
          <a:p>
            <a:r>
              <a:rPr lang="en-US" dirty="0"/>
              <a:t>Modeling in Relational world is hard</a:t>
            </a:r>
          </a:p>
          <a:p>
            <a:r>
              <a:rPr lang="en-US" dirty="0"/>
              <a:t>Single Table =&gt; Single model =&gt; share between Sub Systems</a:t>
            </a:r>
          </a:p>
          <a:p>
            <a:endParaRPr lang="en-US" dirty="0"/>
          </a:p>
          <a:p>
            <a:endParaRPr lang="en-US" dirty="0"/>
          </a:p>
          <a:p>
            <a:endParaRPr lang="en-US" dirty="0"/>
          </a:p>
          <a:p>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2 types port. Inbound ( entry ) or outbound ( exiting)</a:t>
            </a:r>
          </a:p>
          <a:p>
            <a:r>
              <a:rPr lang="en-US" dirty="0"/>
              <a:t>-An inbound port defines the exposure of the core’s functionality</a:t>
            </a:r>
          </a:p>
          <a:p>
            <a:r>
              <a:rPr lang="en-US" dirty="0"/>
              <a:t>-An outbound port define the core’s view of the outside world</a:t>
            </a:r>
          </a:p>
          <a:p>
            <a:endParaRPr lang="en-US" dirty="0"/>
          </a:p>
          <a:p>
            <a:r>
              <a:rPr lang="en-US" dirty="0"/>
              <a:t>-The primary or Driving Adapters represents the UI. These adapters can use the inbound ports (interfaces) provided by the core application.</a:t>
            </a:r>
          </a:p>
          <a:p>
            <a:r>
              <a:rPr lang="en-US" dirty="0"/>
              <a:t>-The secondary or Driven Adapters represent the connection to your back-end databases, external libraries, mail API’s, etc. The secondary adapters are implementations of the outbound port</a:t>
            </a:r>
          </a:p>
        </p:txBody>
      </p:sp>
      <p:sp>
        <p:nvSpPr>
          <p:cNvPr id="4" name="Slide Number Placeholder 3"/>
          <p:cNvSpPr>
            <a:spLocks noGrp="1"/>
          </p:cNvSpPr>
          <p:nvPr>
            <p:ph type="sldNum" sz="quarter" idx="5"/>
          </p:nvPr>
        </p:nvSpPr>
        <p:spPr/>
        <p:txBody>
          <a:bodyPr/>
          <a:lstStyle/>
          <a:p>
            <a:fld id="{797C4CE6-1CA9-48C5-B18A-986DC372F45C}" type="slidenum">
              <a:rPr lang="en-US" smtClean="0"/>
              <a:t>92</a:t>
            </a:fld>
            <a:endParaRPr lang="en-US"/>
          </a:p>
        </p:txBody>
      </p:sp>
    </p:spTree>
    <p:extLst>
      <p:ext uri="{BB962C8B-B14F-4D97-AF65-F5344CB8AC3E}">
        <p14:creationId xmlns:p14="http://schemas.microsoft.com/office/powerpoint/2010/main" val="31342720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Bussiness Workflow</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97C4CE6-1CA9-48C5-B18A-986DC372F45C}" type="slidenum">
              <a:rPr lang="en-US" smtClean="0"/>
              <a:t>97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extLst>
      <p:ext uri="{BB962C8B-B14F-4D97-AF65-F5344CB8AC3E}">
        <p14:creationId xmlns:p14="http://schemas.microsoft.com/office/powerpoint/2010/main" val="3682001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extLst>
      <p:ext uri="{BB962C8B-B14F-4D97-AF65-F5344CB8AC3E}">
        <p14:creationId xmlns:p14="http://schemas.microsoft.com/office/powerpoint/2010/main" val="440776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increase cost of change , many team work on a same Source,Software Release depend on all teams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 next UL</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sym typeface="+mn-ea"/>
              </a:rPr>
              <a:t>next Supporting</a:t>
            </a:r>
            <a:endParaRPr lang="en-US"/>
          </a:p>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sym typeface="+mn-ea"/>
              </a:rPr>
              <a:t>next CoreDomain</a:t>
            </a:r>
            <a:endParaRPr lang="en-US"/>
          </a:p>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sym typeface="+mn-ea"/>
              </a:rPr>
              <a:t>next CoreDomain</a:t>
            </a:r>
            <a:endParaRPr lang="en-US"/>
          </a:p>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6B9FF0C0-6AF4-48CE-B1FF-F38A9CDFF1BE}" type="datetimeFigureOut">
              <a:rPr lang="en-US" smtClean="0"/>
              <a:t>11/2/2023</a:t>
            </a:fld>
            <a:endParaRPr lang="en-US"/>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US"/>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046FAB59-95AF-492D-B62A-3D2EDD950492}"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B9FF0C0-6AF4-48CE-B1FF-F38A9CDFF1BE}" type="datetimeFigureOut">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6FAB59-95AF-492D-B62A-3D2EDD95049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6B9FF0C0-6AF4-48CE-B1FF-F38A9CDFF1BE}" type="datetimeFigureOut">
              <a:rPr lang="en-US" smtClean="0"/>
              <a:t>11/2/2023</a:t>
            </a:fld>
            <a:endParaRPr lang="en-US"/>
          </a:p>
        </p:txBody>
      </p:sp>
      <p:sp>
        <p:nvSpPr>
          <p:cNvPr id="5" name="Footer Placeholder 4"/>
          <p:cNvSpPr>
            <a:spLocks noGrp="1"/>
          </p:cNvSpPr>
          <p:nvPr>
            <p:ph type="ftr" sz="quarter" idx="11"/>
          </p:nvPr>
        </p:nvSpPr>
        <p:spPr>
          <a:xfrm>
            <a:off x="457201" y="6248207"/>
            <a:ext cx="5573483" cy="365125"/>
          </a:xfrm>
        </p:spPr>
        <p:txBody>
          <a:bodyPr/>
          <a:lstStyle/>
          <a:p>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046FAB59-95AF-492D-B62A-3D2EDD950492}"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6B9FF0C0-6AF4-48CE-B1FF-F38A9CDFF1BE}" type="datetimeFigureOut">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046FAB59-95AF-492D-B62A-3D2EDD950492}" type="slidenum">
              <a:rPr lang="en-US" smtClean="0"/>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a:t>Click to edit Master title style</a:t>
            </a:r>
          </a:p>
        </p:txBody>
      </p:sp>
      <p:sp>
        <p:nvSpPr>
          <p:cNvPr id="12" name="Date Placeholder 11"/>
          <p:cNvSpPr>
            <a:spLocks noGrp="1"/>
          </p:cNvSpPr>
          <p:nvPr>
            <p:ph type="dt" sz="half" idx="10"/>
          </p:nvPr>
        </p:nvSpPr>
        <p:spPr/>
        <p:txBody>
          <a:bodyPr/>
          <a:lstStyle/>
          <a:p>
            <a:fld id="{6B9FF0C0-6AF4-48CE-B1FF-F38A9CDFF1BE}" type="datetimeFigureOut">
              <a:rPr lang="en-US" smtClean="0"/>
              <a:t>11/2/2023</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046FAB59-95AF-492D-B62A-3D2EDD950492}" type="slidenum">
              <a:rPr lang="en-US" smtClean="0"/>
              <a:t>‹#›</a:t>
            </a:fld>
            <a:endParaRPr lang="en-US"/>
          </a:p>
        </p:txBody>
      </p:sp>
      <p:sp>
        <p:nvSpPr>
          <p:cNvPr id="14" name="Footer Placeholder 13"/>
          <p:cNvSpPr>
            <a:spLocks noGrp="1"/>
          </p:cNvSpPr>
          <p:nvPr>
            <p:ph type="ftr" sz="quarter" idx="12"/>
          </p:nvPr>
        </p:nvSpPr>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7"/>
          <p:cNvSpPr>
            <a:spLocks noGrp="1"/>
          </p:cNvSpPr>
          <p:nvPr>
            <p:ph type="dt" sz="half" idx="15"/>
          </p:nvPr>
        </p:nvSpPr>
        <p:spPr/>
        <p:txBody>
          <a:bodyPr rtlCol="0"/>
          <a:lstStyle/>
          <a:p>
            <a:fld id="{6B9FF0C0-6AF4-48CE-B1FF-F38A9CDFF1BE}" type="datetimeFigureOut">
              <a:rPr lang="en-US" smtClean="0"/>
              <a:t>11/2/2023</a:t>
            </a:fld>
            <a:endParaRPr lang="en-US"/>
          </a:p>
        </p:txBody>
      </p:sp>
      <p:sp>
        <p:nvSpPr>
          <p:cNvPr id="10" name="Slide Number Placeholder 9"/>
          <p:cNvSpPr>
            <a:spLocks noGrp="1"/>
          </p:cNvSpPr>
          <p:nvPr>
            <p:ph type="sldNum" sz="quarter" idx="16"/>
          </p:nvPr>
        </p:nvSpPr>
        <p:spPr/>
        <p:txBody>
          <a:bodyPr rtlCol="0"/>
          <a:lstStyle/>
          <a:p>
            <a:fld id="{046FAB59-95AF-492D-B62A-3D2EDD950492}" type="slidenum">
              <a:rPr lang="en-US" smtClean="0"/>
              <a:t>‹#›</a:t>
            </a:fld>
            <a:endParaRPr lang="en-US"/>
          </a:p>
        </p:txBody>
      </p:sp>
      <p:sp>
        <p:nvSpPr>
          <p:cNvPr id="12" name="Footer Placeholder 11"/>
          <p:cNvSpPr>
            <a:spLocks noGrp="1"/>
          </p:cNvSpPr>
          <p:nvPr>
            <p:ph type="ftr" sz="quarter" idx="17"/>
          </p:nvPr>
        </p:nvSpPr>
        <p:spPr/>
        <p:txBody>
          <a:bodyPr rtlCol="0"/>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p:txBody>
          <a:bodyPr rtlCol="0"/>
          <a:lstStyle/>
          <a:p>
            <a:fld id="{6B9FF0C0-6AF4-48CE-B1FF-F38A9CDFF1BE}" type="datetimeFigureOut">
              <a:rPr lang="en-US" smtClean="0"/>
              <a:t>11/2/2023</a:t>
            </a:fld>
            <a:endParaRPr lang="en-US"/>
          </a:p>
        </p:txBody>
      </p:sp>
      <p:sp>
        <p:nvSpPr>
          <p:cNvPr id="12" name="Slide Number Placeholder 11"/>
          <p:cNvSpPr>
            <a:spLocks noGrp="1"/>
          </p:cNvSpPr>
          <p:nvPr>
            <p:ph type="sldNum" sz="quarter" idx="16"/>
          </p:nvPr>
        </p:nvSpPr>
        <p:spPr/>
        <p:txBody>
          <a:bodyPr rtlCol="0"/>
          <a:lstStyle/>
          <a:p>
            <a:fld id="{046FAB59-95AF-492D-B62A-3D2EDD950492}" type="slidenum">
              <a:rPr lang="en-US" smtClean="0"/>
              <a:t>‹#›</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6B9FF0C0-6AF4-48CE-B1FF-F38A9CDFF1BE}" type="datetimeFigureOut">
              <a:rPr lang="en-US" smtClean="0"/>
              <a:t>11/2/2023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046FAB59-95AF-492D-B62A-3D2EDD95049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9FF0C0-6AF4-48CE-B1FF-F38A9CDFF1BE}" type="datetimeFigureOut">
              <a:rPr lang="en-US" smtClean="0"/>
              <a:t>11/2/2023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046FAB59-95AF-492D-B62A-3D2EDD95049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p:txBody>
          <a:bodyPr/>
          <a:lstStyle/>
          <a:p>
            <a:fld id="{6B9FF0C0-6AF4-48CE-B1FF-F38A9CDFF1BE}" type="datetimeFigureOut">
              <a:rPr lang="en-US" smtClean="0"/>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046FAB59-95AF-492D-B62A-3D2EDD950492}" type="slidenum">
              <a:rPr lang="en-US" smtClean="0"/>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fld id="{6B9FF0C0-6AF4-48CE-B1FF-F38A9CDFF1BE}" type="datetimeFigureOut">
              <a:rPr lang="en-US" smtClean="0"/>
              <a:t>11/2/2023</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046FAB59-95AF-492D-B62A-3D2EDD950492}" type="slidenum">
              <a:rPr lang="en-US" smtClean="0"/>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6B9FF0C0-6AF4-48CE-B1FF-F38A9CDFF1BE}" type="datetimeFigureOut">
              <a:rPr lang="en-US" smtClean="0"/>
              <a:t>11/2/2023</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046FAB59-95AF-492D-B62A-3D2EDD95049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panose="05000000000000000000"/>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panose="05020102010507070707"/>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panose="05000000000000000000"/>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panose="05000000000000000000"/>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panose="05000000000000000000"/>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panose="05000000000000000000"/>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panose="05000000000000000000"/>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panose="05000000000000000000"/>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panose="05000000000000000000"/>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8965" y="1896110"/>
            <a:ext cx="7925435" cy="1828800"/>
          </a:xfrm>
        </p:spPr>
        <p:txBody>
          <a:bodyPr/>
          <a:lstStyle/>
          <a:p>
            <a:r>
              <a:rPr lang="en-US" dirty="0"/>
              <a:t>Domain driven design</a:t>
            </a:r>
          </a:p>
        </p:txBody>
      </p:sp>
      <p:sp>
        <p:nvSpPr>
          <p:cNvPr id="3" name="Subtitle 2"/>
          <p:cNvSpPr>
            <a:spLocks noGrp="1"/>
          </p:cNvSpPr>
          <p:nvPr>
            <p:ph type="subTitle" idx="1"/>
          </p:nvPr>
        </p:nvSpPr>
        <p:spPr/>
        <p:txBody>
          <a:bodyPr/>
          <a:lstStyle/>
          <a:p>
            <a:r>
              <a:rPr lang="en-US" dirty="0"/>
              <a:t>DDD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39D75E-9C94-83A4-5EFC-7A5BFDEC6836}"/>
              </a:ext>
            </a:extLst>
          </p:cNvPr>
          <p:cNvPicPr>
            <a:picLocks noChangeAspect="1"/>
          </p:cNvPicPr>
          <p:nvPr/>
        </p:nvPicPr>
        <p:blipFill>
          <a:blip r:embed="rId2"/>
          <a:stretch>
            <a:fillRect/>
          </a:stretch>
        </p:blipFill>
        <p:spPr>
          <a:xfrm>
            <a:off x="3733800" y="1905000"/>
            <a:ext cx="5410200" cy="3429000"/>
          </a:xfrm>
          <a:prstGeom prst="rect">
            <a:avLst/>
          </a:prstGeom>
        </p:spPr>
      </p:pic>
      <p:sp>
        <p:nvSpPr>
          <p:cNvPr id="9" name="TextBox 8">
            <a:extLst>
              <a:ext uri="{FF2B5EF4-FFF2-40B4-BE49-F238E27FC236}">
                <a16:creationId xmlns:a16="http://schemas.microsoft.com/office/drawing/2014/main" id="{7F594973-53DA-CB71-07B4-FC424AEA33B5}"/>
              </a:ext>
            </a:extLst>
          </p:cNvPr>
          <p:cNvSpPr txBox="1"/>
          <p:nvPr/>
        </p:nvSpPr>
        <p:spPr>
          <a:xfrm>
            <a:off x="100853" y="1371600"/>
            <a:ext cx="5233147" cy="2492798"/>
          </a:xfrm>
          <a:prstGeom prst="rect">
            <a:avLst/>
          </a:prstGeom>
          <a:noFill/>
        </p:spPr>
        <p:txBody>
          <a:bodyPr wrap="square">
            <a:spAutoFit/>
          </a:bodyPr>
          <a:lstStyle/>
          <a:p>
            <a:pPr>
              <a:lnSpc>
                <a:spcPct val="200000"/>
              </a:lnSpc>
            </a:pPr>
            <a:r>
              <a:rPr lang="en-US" sz="1800" b="0" i="0" dirty="0">
                <a:solidFill>
                  <a:srgbClr val="000000"/>
                </a:solidFill>
                <a:effectLst/>
                <a:latin typeface="BookmanStd-Light"/>
              </a:rPr>
              <a:t>A developer’s job is </a:t>
            </a:r>
            <a:r>
              <a:rPr lang="en-US" sz="1800" b="0" i="0" dirty="0">
                <a:solidFill>
                  <a:srgbClr val="FF0000"/>
                </a:solidFill>
                <a:effectLst/>
                <a:latin typeface="BookmanStd-Light"/>
              </a:rPr>
              <a:t>to solve a problem </a:t>
            </a:r>
            <a:r>
              <a:rPr lang="en-US" sz="1800" b="0" i="0" dirty="0">
                <a:solidFill>
                  <a:srgbClr val="000000"/>
                </a:solidFill>
                <a:effectLst/>
                <a:latin typeface="BookmanStd-Light"/>
              </a:rPr>
              <a:t>through software, and coding is just one aspect of software development. </a:t>
            </a:r>
            <a:br>
              <a:rPr lang="en-US" sz="2800" dirty="0"/>
            </a:br>
            <a:endParaRPr lang="en-US" sz="2800" dirty="0"/>
          </a:p>
        </p:txBody>
      </p:sp>
      <p:sp>
        <p:nvSpPr>
          <p:cNvPr id="17" name="Title 1">
            <a:extLst>
              <a:ext uri="{FF2B5EF4-FFF2-40B4-BE49-F238E27FC236}">
                <a16:creationId xmlns:a16="http://schemas.microsoft.com/office/drawing/2014/main" id="{091B9A8E-0DDC-EC0F-CA55-8636B23C81C9}"/>
              </a:ext>
            </a:extLst>
          </p:cNvPr>
          <p:cNvSpPr>
            <a:spLocks noGrp="1"/>
          </p:cNvSpPr>
          <p:nvPr>
            <p:ph type="title"/>
          </p:nvPr>
        </p:nvSpPr>
        <p:spPr>
          <a:xfrm>
            <a:off x="152400" y="61632"/>
            <a:ext cx="8153400" cy="990600"/>
          </a:xfrm>
        </p:spPr>
        <p:txBody>
          <a:bodyPr/>
          <a:lstStyle/>
          <a:p>
            <a:r>
              <a:rPr lang="en-US" dirty="0"/>
              <a:t>Developer Job</a:t>
            </a:r>
          </a:p>
        </p:txBody>
      </p:sp>
    </p:spTree>
    <p:extLst>
      <p:ext uri="{BB962C8B-B14F-4D97-AF65-F5344CB8AC3E}">
        <p14:creationId xmlns:p14="http://schemas.microsoft.com/office/powerpoint/2010/main" val="59894731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n w="22225">
                  <a:solidFill>
                    <a:schemeClr val="accent2"/>
                  </a:solidFill>
                  <a:prstDash val="solid"/>
                </a:ln>
                <a:solidFill>
                  <a:schemeClr val="accent2">
                    <a:lumMod val="40000"/>
                    <a:lumOff val="60000"/>
                  </a:schemeClr>
                </a:solidFill>
                <a:effectLst/>
              </a:rPr>
              <a:t>Dependency Inversion Principle</a:t>
            </a:r>
          </a:p>
        </p:txBody>
      </p:sp>
      <p:sp>
        <p:nvSpPr>
          <p:cNvPr id="3" name="Content Placeholder 2"/>
          <p:cNvSpPr>
            <a:spLocks noGrp="1"/>
          </p:cNvSpPr>
          <p:nvPr>
            <p:ph idx="1"/>
          </p:nvPr>
        </p:nvSpPr>
        <p:spPr/>
        <p:txBody>
          <a:bodyPr/>
          <a:lstStyle/>
          <a:p>
            <a:endParaRPr lang="en-US" dirty="0"/>
          </a:p>
          <a:p>
            <a:r>
              <a:rPr lang="en-US" dirty="0"/>
              <a:t>Using DIP enables both the Domain and Infrastructure to depend on abstractions defined by the domain model.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F594973-53DA-CB71-07B4-FC424AEA33B5}"/>
              </a:ext>
            </a:extLst>
          </p:cNvPr>
          <p:cNvSpPr txBox="1"/>
          <p:nvPr/>
        </p:nvSpPr>
        <p:spPr>
          <a:xfrm>
            <a:off x="0" y="1740694"/>
            <a:ext cx="5638799" cy="3393045"/>
          </a:xfrm>
          <a:prstGeom prst="rect">
            <a:avLst/>
          </a:prstGeom>
          <a:noFill/>
        </p:spPr>
        <p:txBody>
          <a:bodyPr wrap="square">
            <a:spAutoFit/>
          </a:bodyPr>
          <a:lstStyle/>
          <a:p>
            <a:pPr>
              <a:lnSpc>
                <a:spcPct val="150000"/>
              </a:lnSpc>
            </a:pPr>
            <a:r>
              <a:rPr lang="en-US" sz="1800" b="0" i="0" dirty="0">
                <a:solidFill>
                  <a:srgbClr val="000000"/>
                </a:solidFill>
                <a:effectLst/>
                <a:latin typeface="BookmanStd-Light"/>
              </a:rPr>
              <a:t>If you think of software development as a pipeline with an input (requirements) and an output (the final deliverable), then the </a:t>
            </a:r>
            <a:r>
              <a:rPr lang="en-US" sz="1800" b="0" i="0" dirty="0">
                <a:solidFill>
                  <a:srgbClr val="FF0000"/>
                </a:solidFill>
                <a:effectLst/>
                <a:latin typeface="BookmanStd-Light"/>
              </a:rPr>
              <a:t>“garbage in, garbage out” </a:t>
            </a:r>
            <a:r>
              <a:rPr lang="en-US" sz="1800" b="0" i="0" dirty="0">
                <a:solidFill>
                  <a:srgbClr val="000000"/>
                </a:solidFill>
                <a:effectLst/>
                <a:latin typeface="BookmanStd-Light"/>
              </a:rPr>
              <a:t>rule applies. If the input is bad (unclear requirements or a bad design), then no amount of coding can create a good output</a:t>
            </a:r>
            <a:r>
              <a:rPr lang="en-US" dirty="0"/>
              <a:t> </a:t>
            </a:r>
            <a:br>
              <a:rPr lang="en-US" dirty="0"/>
            </a:br>
            <a:br>
              <a:rPr lang="en-US" sz="2800" dirty="0"/>
            </a:br>
            <a:endParaRPr lang="en-US" sz="2800" dirty="0"/>
          </a:p>
        </p:txBody>
      </p:sp>
      <p:sp>
        <p:nvSpPr>
          <p:cNvPr id="17" name="Title 1">
            <a:extLst>
              <a:ext uri="{FF2B5EF4-FFF2-40B4-BE49-F238E27FC236}">
                <a16:creationId xmlns:a16="http://schemas.microsoft.com/office/drawing/2014/main" id="{091B9A8E-0DDC-EC0F-CA55-8636B23C81C9}"/>
              </a:ext>
            </a:extLst>
          </p:cNvPr>
          <p:cNvSpPr>
            <a:spLocks noGrp="1"/>
          </p:cNvSpPr>
          <p:nvPr>
            <p:ph type="title"/>
          </p:nvPr>
        </p:nvSpPr>
        <p:spPr>
          <a:xfrm>
            <a:off x="152400" y="98844"/>
            <a:ext cx="8153400" cy="990600"/>
          </a:xfrm>
        </p:spPr>
        <p:txBody>
          <a:bodyPr>
            <a:normAutofit/>
          </a:bodyPr>
          <a:lstStyle/>
          <a:p>
            <a:r>
              <a:rPr lang="en-US" sz="3600" dirty="0"/>
              <a:t>Software </a:t>
            </a:r>
            <a:r>
              <a:rPr lang="en-US" sz="3200" dirty="0"/>
              <a:t>Development</a:t>
            </a:r>
            <a:r>
              <a:rPr lang="en-US" sz="3600" dirty="0"/>
              <a:t> As Pipeline</a:t>
            </a:r>
          </a:p>
        </p:txBody>
      </p:sp>
      <p:pic>
        <p:nvPicPr>
          <p:cNvPr id="2" name="Picture 1">
            <a:extLst>
              <a:ext uri="{FF2B5EF4-FFF2-40B4-BE49-F238E27FC236}">
                <a16:creationId xmlns:a16="http://schemas.microsoft.com/office/drawing/2014/main" id="{A6C90B73-1237-2C12-3084-72A2E7340571}"/>
              </a:ext>
            </a:extLst>
          </p:cNvPr>
          <p:cNvPicPr>
            <a:picLocks noChangeAspect="1"/>
          </p:cNvPicPr>
          <p:nvPr/>
        </p:nvPicPr>
        <p:blipFill>
          <a:blip r:embed="rId2"/>
          <a:stretch>
            <a:fillRect/>
          </a:stretch>
        </p:blipFill>
        <p:spPr>
          <a:xfrm>
            <a:off x="5486400" y="1828800"/>
            <a:ext cx="3543300" cy="2653689"/>
          </a:xfrm>
          <a:prstGeom prst="rect">
            <a:avLst/>
          </a:prstGeom>
        </p:spPr>
      </p:pic>
      <p:pic>
        <p:nvPicPr>
          <p:cNvPr id="3" name="Picture 2">
            <a:extLst>
              <a:ext uri="{FF2B5EF4-FFF2-40B4-BE49-F238E27FC236}">
                <a16:creationId xmlns:a16="http://schemas.microsoft.com/office/drawing/2014/main" id="{95C62FA5-29F1-E77A-AFA7-8826B23A022A}"/>
              </a:ext>
            </a:extLst>
          </p:cNvPr>
          <p:cNvPicPr>
            <a:picLocks noChangeAspect="1"/>
          </p:cNvPicPr>
          <p:nvPr/>
        </p:nvPicPr>
        <p:blipFill>
          <a:blip r:embed="rId3"/>
          <a:stretch>
            <a:fillRect/>
          </a:stretch>
        </p:blipFill>
        <p:spPr>
          <a:xfrm>
            <a:off x="5843587" y="5035090"/>
            <a:ext cx="2828925" cy="1619250"/>
          </a:xfrm>
          <a:prstGeom prst="rect">
            <a:avLst/>
          </a:prstGeom>
        </p:spPr>
      </p:pic>
    </p:spTree>
    <p:extLst>
      <p:ext uri="{BB962C8B-B14F-4D97-AF65-F5344CB8AC3E}">
        <p14:creationId xmlns:p14="http://schemas.microsoft.com/office/powerpoint/2010/main" val="1782098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DDD Birth</a:t>
            </a:r>
          </a:p>
        </p:txBody>
      </p:sp>
      <p:pic>
        <p:nvPicPr>
          <p:cNvPr id="3" name="Content Placeholder 2" descr="ddd2"/>
          <p:cNvPicPr>
            <a:picLocks noGrp="1" noChangeAspect="1"/>
          </p:cNvPicPr>
          <p:nvPr>
            <p:ph sz="quarter" idx="1"/>
          </p:nvPr>
        </p:nvPicPr>
        <p:blipFill>
          <a:blip r:embed="rId2"/>
          <a:stretch>
            <a:fillRect/>
          </a:stretch>
        </p:blipFill>
        <p:spPr>
          <a:xfrm>
            <a:off x="140970" y="1568450"/>
            <a:ext cx="2950210" cy="3918585"/>
          </a:xfrm>
          <a:prstGeom prst="rect">
            <a:avLst/>
          </a:prstGeom>
        </p:spPr>
      </p:pic>
      <p:sp>
        <p:nvSpPr>
          <p:cNvPr id="5" name="Rectangle 4"/>
          <p:cNvSpPr/>
          <p:nvPr/>
        </p:nvSpPr>
        <p:spPr>
          <a:xfrm>
            <a:off x="4171315" y="2176145"/>
            <a:ext cx="2847340" cy="1198880"/>
          </a:xfrm>
          <a:prstGeom prst="rect">
            <a:avLst/>
          </a:prstGeom>
          <a:noFill/>
          <a:ln>
            <a:noFill/>
          </a:ln>
        </p:spPr>
        <p:txBody>
          <a:bodyPr wrap="none" rtlCol="0" anchor="t">
            <a:spAutoFit/>
          </a:bodyPr>
          <a:lstStyle/>
          <a:p>
            <a:pPr algn="ctr"/>
            <a:r>
              <a:rPr lang="en-US" altLang="zh-CN" sz="7200" b="1">
                <a:solidFill>
                  <a:schemeClr val="tx1"/>
                </a:solidFill>
                <a:effectLst>
                  <a:outerShdw blurRad="38100" dist="19050" dir="2700000" algn="tl" rotWithShape="0">
                    <a:schemeClr val="dk1">
                      <a:alpha val="40000"/>
                    </a:schemeClr>
                  </a:outerShdw>
                </a:effectLst>
              </a:rPr>
              <a:t>2003</a:t>
            </a:r>
          </a:p>
        </p:txBody>
      </p:sp>
      <p:sp>
        <p:nvSpPr>
          <p:cNvPr id="6" name="Rectangle 5"/>
          <p:cNvSpPr/>
          <p:nvPr/>
        </p:nvSpPr>
        <p:spPr>
          <a:xfrm>
            <a:off x="3620135" y="3961765"/>
            <a:ext cx="5006340" cy="1198880"/>
          </a:xfrm>
          <a:prstGeom prst="rect">
            <a:avLst/>
          </a:prstGeom>
          <a:noFill/>
          <a:ln>
            <a:noFill/>
          </a:ln>
        </p:spPr>
        <p:txBody>
          <a:bodyPr wrap="none" rtlCol="0" anchor="t">
            <a:spAutoFit/>
          </a:bodyPr>
          <a:lstStyle/>
          <a:p>
            <a:pPr algn="ctr"/>
            <a:r>
              <a:rPr lang="en-US" altLang="zh-CN" sz="7200" b="1">
                <a:solidFill>
                  <a:schemeClr val="tx1"/>
                </a:solidFill>
                <a:effectLst>
                  <a:outerShdw blurRad="38100" dist="19050" dir="2700000" algn="tl" rotWithShape="0">
                    <a:schemeClr val="dk1">
                      <a:alpha val="40000"/>
                    </a:schemeClr>
                  </a:outerShdw>
                </a:effectLst>
              </a:rPr>
              <a:t>Eric Evans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DDD</a:t>
            </a:r>
          </a:p>
        </p:txBody>
      </p:sp>
      <p:sp>
        <p:nvSpPr>
          <p:cNvPr id="3" name="Content Placeholder 2"/>
          <p:cNvSpPr>
            <a:spLocks noGrp="1"/>
          </p:cNvSpPr>
          <p:nvPr>
            <p:ph sz="quarter" idx="1"/>
          </p:nvPr>
        </p:nvSpPr>
        <p:spPr/>
        <p:txBody>
          <a:bodyPr/>
          <a:lstStyle/>
          <a:p>
            <a:r>
              <a:rPr lang="en-US" dirty="0"/>
              <a:t>DDD is an </a:t>
            </a:r>
            <a:r>
              <a:rPr lang="en-US" b="1" dirty="0"/>
              <a:t>approach</a:t>
            </a:r>
            <a:r>
              <a:rPr lang="en-US" dirty="0"/>
              <a:t> to design software with complex bussiness</a:t>
            </a:r>
          </a:p>
          <a:p>
            <a:endParaRPr lang="en-US" dirty="0"/>
          </a:p>
          <a:p>
            <a:r>
              <a:rPr lang="en-US" dirty="0"/>
              <a:t>The most significant complexity of many application IS NOT technical</a:t>
            </a:r>
          </a:p>
          <a:p>
            <a:endParaRPr lang="en-US" dirty="0"/>
          </a:p>
          <a:p>
            <a:r>
              <a:rPr lang="en-US" dirty="0"/>
              <a:t>We must focus more on the business concerns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sz="quarter" idx="1"/>
          </p:nvPr>
        </p:nvPicPr>
        <p:blipFill>
          <a:blip r:embed="rId2"/>
          <a:srcRect/>
          <a:stretch>
            <a:fillRect/>
          </a:stretch>
        </p:blipFill>
        <p:spPr bwMode="auto">
          <a:xfrm>
            <a:off x="990600" y="1798046"/>
            <a:ext cx="7315200" cy="3607392"/>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DDD Patterns</a:t>
            </a:r>
          </a:p>
        </p:txBody>
      </p:sp>
      <p:sp>
        <p:nvSpPr>
          <p:cNvPr id="3" name="Content Placeholder 2"/>
          <p:cNvSpPr>
            <a:spLocks noGrp="1"/>
          </p:cNvSpPr>
          <p:nvPr>
            <p:ph sz="quarter" idx="1"/>
          </p:nvPr>
        </p:nvSpPr>
        <p:spPr/>
        <p:txBody>
          <a:bodyPr/>
          <a:lstStyle/>
          <a:p>
            <a:r>
              <a:rPr lang="en-US" dirty="0">
                <a:solidFill>
                  <a:srgbClr val="FF0000"/>
                </a:solidFill>
              </a:rPr>
              <a:t>Strategic Patterns</a:t>
            </a:r>
            <a:r>
              <a:rPr lang="en-US" dirty="0"/>
              <a:t>: The strategic patterns of DDD distil the problem domain and shape the architecture of an application.</a:t>
            </a:r>
          </a:p>
          <a:p>
            <a:endParaRPr lang="en-US" dirty="0"/>
          </a:p>
          <a:p>
            <a:r>
              <a:rPr lang="en-US" dirty="0">
                <a:solidFill>
                  <a:srgbClr val="FF0000"/>
                </a:solidFill>
              </a:rPr>
              <a:t>Tactical Patterns </a:t>
            </a:r>
            <a:r>
              <a:rPr lang="en-US" dirty="0"/>
              <a:t>:</a:t>
            </a:r>
            <a:r>
              <a:rPr lang="en-US" sz="2400" dirty="0"/>
              <a:t> The tactical patterns of DDD, also known as model building blocks, are a collection of patterns that help to create effective models for complex bounded contexts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Domain</a:t>
            </a:r>
          </a:p>
        </p:txBody>
      </p:sp>
      <p:sp>
        <p:nvSpPr>
          <p:cNvPr id="3" name="Content Placeholder 2"/>
          <p:cNvSpPr>
            <a:spLocks noGrp="1"/>
          </p:cNvSpPr>
          <p:nvPr>
            <p:ph sz="quarter" idx="1"/>
          </p:nvPr>
        </p:nvSpPr>
        <p:spPr/>
        <p:txBody>
          <a:bodyPr/>
          <a:lstStyle/>
          <a:p>
            <a:r>
              <a:rPr lang="en-US" dirty="0">
                <a:sym typeface="+mn-ea"/>
              </a:rPr>
              <a:t>The domain represents the problem area you are working within.</a:t>
            </a:r>
            <a:endParaRPr lang="en-US" dirty="0"/>
          </a:p>
          <a:p>
            <a:endParaRPr lang="en-US" dirty="0"/>
          </a:p>
          <a:p>
            <a:endParaRPr lang="en-US" dirty="0"/>
          </a:p>
          <a:p>
            <a:r>
              <a:rPr lang="en-US" dirty="0"/>
              <a:t>A sphere of knowledge or activity. </a:t>
            </a:r>
          </a:p>
          <a:p>
            <a:endParaRPr lang="en-US" dirty="0"/>
          </a:p>
          <a:p>
            <a:endParaRPr lang="en-US" dirty="0"/>
          </a:p>
          <a:p>
            <a:endParaRPr lang="en-US" dirty="0"/>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Domain Model</a:t>
            </a:r>
          </a:p>
        </p:txBody>
      </p:sp>
      <p:pic>
        <p:nvPicPr>
          <p:cNvPr id="2050" name="Picture 2"/>
          <p:cNvPicPr>
            <a:picLocks noGrp="1" noChangeAspect="1" noChangeArrowheads="1"/>
          </p:cNvPicPr>
          <p:nvPr>
            <p:ph sz="quarter" idx="1"/>
          </p:nvPr>
        </p:nvPicPr>
        <p:blipFill>
          <a:blip r:embed="rId2"/>
          <a:srcRect/>
          <a:stretch>
            <a:fillRect/>
          </a:stretch>
        </p:blipFill>
        <p:spPr bwMode="auto">
          <a:xfrm>
            <a:off x="838200" y="1828800"/>
            <a:ext cx="7658100" cy="4467225"/>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SubDomain</a:t>
            </a:r>
          </a:p>
        </p:txBody>
      </p:sp>
      <p:sp>
        <p:nvSpPr>
          <p:cNvPr id="3" name="Content Placeholder 2"/>
          <p:cNvSpPr>
            <a:spLocks noGrp="1"/>
          </p:cNvSpPr>
          <p:nvPr>
            <p:ph sz="quarter" idx="1"/>
          </p:nvPr>
        </p:nvSpPr>
        <p:spPr/>
        <p:txBody>
          <a:bodyPr/>
          <a:lstStyle/>
          <a:p>
            <a:r>
              <a:rPr lang="en-US" dirty="0"/>
              <a:t>Sub part of business domain(area of expertise)</a:t>
            </a:r>
          </a:p>
          <a:p>
            <a:endParaRPr lang="en-US" dirty="0"/>
          </a:p>
          <a:p>
            <a:endParaRPr lang="en-US" dirty="0"/>
          </a:p>
          <a:p>
            <a:r>
              <a:rPr lang="en-US" dirty="0"/>
              <a:t>Has own language</a:t>
            </a:r>
          </a:p>
          <a:p>
            <a:endParaRPr lang="en-US" dirty="0"/>
          </a:p>
          <a:p>
            <a:endParaRPr lang="en-US" dirty="0"/>
          </a:p>
          <a:p>
            <a:r>
              <a:rPr lang="en-US" dirty="0"/>
              <a:t>There are 3 type of sub domain(Core,Supporting,Generic)</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Domain</a:t>
            </a:r>
          </a:p>
        </p:txBody>
      </p:sp>
      <p:sp>
        <p:nvSpPr>
          <p:cNvPr id="3" name="Content Placeholder 2"/>
          <p:cNvSpPr>
            <a:spLocks noGrp="1"/>
          </p:cNvSpPr>
          <p:nvPr>
            <p:ph sz="quarter" idx="1"/>
          </p:nvPr>
        </p:nvSpPr>
        <p:spPr/>
        <p:txBody>
          <a:bodyPr/>
          <a:lstStyle/>
          <a:p>
            <a:r>
              <a:rPr lang="en-US" dirty="0"/>
              <a:t>The core parts of the system represent  the fundamental competitive advantage  that your company can </a:t>
            </a:r>
            <a:r>
              <a:rPr lang="en-US" u="sng" dirty="0">
                <a:solidFill>
                  <a:srgbClr val="FF0000"/>
                </a:solidFill>
              </a:rPr>
              <a:t>gain</a:t>
            </a:r>
            <a:r>
              <a:rPr lang="en-US" dirty="0"/>
              <a:t> through  the delivery of this software. </a:t>
            </a:r>
          </a:p>
          <a:p>
            <a:endParaRPr lang="en-US" dirty="0"/>
          </a:p>
          <a:p>
            <a:r>
              <a:rPr lang="en-US" dirty="0"/>
              <a:t>Best Quality Of Design</a:t>
            </a:r>
          </a:p>
          <a:p>
            <a:r>
              <a:rPr lang="en-US" dirty="0"/>
              <a:t>Best Developers</a:t>
            </a:r>
          </a:p>
          <a:p>
            <a:r>
              <a:rPr lang="en-US" dirty="0"/>
              <a:t>Most Focus and Effort</a:t>
            </a:r>
          </a:p>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esign"/>
          <p:cNvPicPr>
            <a:picLocks noGrp="1" noChangeAspect="1"/>
          </p:cNvPicPr>
          <p:nvPr>
            <p:ph sz="quarter" idx="1"/>
          </p:nvPr>
        </p:nvPicPr>
        <p:blipFill>
          <a:blip r:embed="rId2"/>
          <a:stretch>
            <a:fillRect/>
          </a:stretch>
        </p:blipFill>
        <p:spPr>
          <a:xfrm>
            <a:off x="902335" y="1673225"/>
            <a:ext cx="7077710" cy="468947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Supporting Domain</a:t>
            </a:r>
          </a:p>
        </p:txBody>
      </p:sp>
      <p:sp>
        <p:nvSpPr>
          <p:cNvPr id="3" name="Content Placeholder 2"/>
          <p:cNvSpPr>
            <a:spLocks noGrp="1"/>
          </p:cNvSpPr>
          <p:nvPr>
            <p:ph sz="quarter" idx="1"/>
          </p:nvPr>
        </p:nvSpPr>
        <p:spPr/>
        <p:txBody>
          <a:bodyPr/>
          <a:lstStyle/>
          <a:p>
            <a:r>
              <a:rPr lang="en-US" dirty="0"/>
              <a:t>subdomain, which is less valuable for business than Core domain. Without it business may be can even survive for some time. But it still is quite important (supports core domain), it also is specific for the domain and has to be developed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Generic Domain</a:t>
            </a:r>
          </a:p>
        </p:txBody>
      </p:sp>
      <p:sp>
        <p:nvSpPr>
          <p:cNvPr id="3" name="Content Placeholder 2"/>
          <p:cNvSpPr>
            <a:spLocks noGrp="1"/>
          </p:cNvSpPr>
          <p:nvPr>
            <p:ph sz="quarter" idx="1"/>
          </p:nvPr>
        </p:nvSpPr>
        <p:spPr/>
        <p:txBody>
          <a:bodyPr/>
          <a:lstStyle/>
          <a:p>
            <a:r>
              <a:rPr lang="en-US" dirty="0"/>
              <a:t>subdomain which is less valuable for business than Core domain. It also is generic enough to allow buying it off the shelf (unlike </a:t>
            </a:r>
            <a:r>
              <a:rPr lang="en-US" i="1" dirty="0"/>
              <a:t>supporting domain</a:t>
            </a:r>
            <a:r>
              <a:rPr lang="en-US" dirty="0"/>
              <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Ubiquitous Language</a:t>
            </a:r>
          </a:p>
        </p:txBody>
      </p:sp>
      <p:pic>
        <p:nvPicPr>
          <p:cNvPr id="4" name="Content Placeholder 3" descr="UL"/>
          <p:cNvPicPr>
            <a:picLocks noGrp="1" noChangeAspect="1"/>
          </p:cNvPicPr>
          <p:nvPr>
            <p:ph sz="quarter" idx="1"/>
          </p:nvPr>
        </p:nvPicPr>
        <p:blipFill>
          <a:blip r:embed="rId3"/>
          <a:stretch>
            <a:fillRect/>
          </a:stretch>
        </p:blipFill>
        <p:spPr>
          <a:xfrm>
            <a:off x="1048385" y="1699895"/>
            <a:ext cx="7328535" cy="429577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6225" y="2776855"/>
            <a:ext cx="7925435" cy="1828800"/>
          </a:xfrm>
        </p:spPr>
        <p:txBody>
          <a:bodyPr>
            <a:normAutofit/>
          </a:bodyPr>
          <a:lstStyle/>
          <a:p>
            <a:pPr algn="ctr"/>
            <a:r>
              <a:rPr lang="en-US" dirty="0"/>
              <a:t>Domain exploraton</a:t>
            </a:r>
          </a:p>
        </p:txBody>
      </p:sp>
      <p:sp>
        <p:nvSpPr>
          <p:cNvPr id="3" name="Subtitle 2"/>
          <p:cNvSpPr>
            <a:spLocks noGrp="1"/>
          </p:cNvSpPr>
          <p:nvPr>
            <p:ph type="subTitle" idx="1"/>
          </p:nvPr>
        </p:nvSpPr>
        <p:spPr/>
        <p:txBody>
          <a:bodyPr/>
          <a:lstStyle/>
          <a:p>
            <a:r>
              <a:rPr lang="en-US" dirty="0"/>
              <a:t>DDD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6980" y="1104900"/>
            <a:ext cx="4502150" cy="230060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Knowledge crunching</a:t>
            </a:r>
          </a:p>
        </p:txBody>
      </p:sp>
      <p:sp>
        <p:nvSpPr>
          <p:cNvPr id="3" name="Content Placeholder 2"/>
          <p:cNvSpPr>
            <a:spLocks noGrp="1"/>
          </p:cNvSpPr>
          <p:nvPr>
            <p:ph sz="quarter" idx="1"/>
          </p:nvPr>
        </p:nvSpPr>
        <p:spPr/>
        <p:txBody>
          <a:bodyPr/>
          <a:lstStyle/>
          <a:p>
            <a:r>
              <a:rPr lang="en-US"/>
              <a:t>Knowledge crunching is key to bridging any knowledge gaps for the technical team when designing a solution for a problem domain based on a set of requirements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endParaRPr lang="en-US">
              <a:sym typeface="+mn-ea"/>
            </a:endParaRPr>
          </a:p>
          <a:p>
            <a:endParaRPr lang="en-US">
              <a:sym typeface="+mn-ea"/>
            </a:endParaRPr>
          </a:p>
          <a:p>
            <a:endParaRPr lang="en-US">
              <a:sym typeface="+mn-ea"/>
            </a:endParaRPr>
          </a:p>
          <a:p>
            <a:pPr marL="0" indent="0" algn="ctr">
              <a:buNone/>
            </a:pPr>
            <a:r>
              <a:rPr lang="en-US" sz="3600">
                <a:solidFill>
                  <a:srgbClr val="C00000"/>
                </a:solidFill>
                <a:sym typeface="+mn-ea"/>
              </a:rPr>
              <a:t>PATTERNS FOR EFFECTIVE KNOWLEDGE CRUNCHING</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t>Understanding the Business Model</a:t>
            </a:r>
          </a:p>
        </p:txBody>
      </p:sp>
      <p:sp>
        <p:nvSpPr>
          <p:cNvPr id="3" name="Content Placeholder 2"/>
          <p:cNvSpPr>
            <a:spLocks noGrp="1"/>
          </p:cNvSpPr>
          <p:nvPr>
            <p:ph sz="quarter" idx="1"/>
          </p:nvPr>
        </p:nvSpPr>
        <p:spPr>
          <a:xfrm>
            <a:off x="609600" y="1589405"/>
            <a:ext cx="8060690" cy="1079500"/>
          </a:xfrm>
        </p:spPr>
        <p:txBody>
          <a:bodyPr>
            <a:normAutofit/>
          </a:bodyPr>
          <a:lstStyle/>
          <a:p>
            <a:r>
              <a:rPr lang="en-US" sz="2400"/>
              <a:t>A business model contains lots of useful domain information goals of a business</a:t>
            </a:r>
            <a:endParaRPr lang="en-US"/>
          </a:p>
          <a:p>
            <a:endParaRPr lang="en-US"/>
          </a:p>
          <a:p>
            <a:endParaRPr lang="en-US"/>
          </a:p>
        </p:txBody>
      </p:sp>
      <p:pic>
        <p:nvPicPr>
          <p:cNvPr id="4" name="Content Placeholder 3"/>
          <p:cNvPicPr>
            <a:picLocks noGrp="1" noChangeAspect="1"/>
          </p:cNvPicPr>
          <p:nvPr>
            <p:ph sz="quarter" idx="2"/>
          </p:nvPr>
        </p:nvPicPr>
        <p:blipFill>
          <a:blip r:embed="rId2"/>
          <a:stretch>
            <a:fillRect/>
          </a:stretch>
        </p:blipFill>
        <p:spPr>
          <a:xfrm>
            <a:off x="250825" y="2484120"/>
            <a:ext cx="8670925" cy="422275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a:t>Focus on the Most Interesting Conversations</a:t>
            </a:r>
          </a:p>
        </p:txBody>
      </p:sp>
      <p:sp>
        <p:nvSpPr>
          <p:cNvPr id="3" name="Content Placeholder 2"/>
          <p:cNvSpPr>
            <a:spLocks noGrp="1"/>
          </p:cNvSpPr>
          <p:nvPr>
            <p:ph sz="quarter" idx="1"/>
          </p:nvPr>
        </p:nvSpPr>
        <p:spPr/>
        <p:txBody>
          <a:bodyPr/>
          <a:lstStyle/>
          <a:p>
            <a:r>
              <a:rPr lang="en-US"/>
              <a:t>Don’t bore domain experts and business stakeholders by going through a list of requirements with them one item at a time</a:t>
            </a:r>
          </a:p>
          <a:p>
            <a:endParaRPr lang="en-US"/>
          </a:p>
          <a:p>
            <a:r>
              <a:rPr lang="en-US"/>
              <a:t> Start with the areas of the problem domain that keep the business up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Start from the Use Cases</a:t>
            </a:r>
          </a:p>
        </p:txBody>
      </p:sp>
      <p:sp>
        <p:nvSpPr>
          <p:cNvPr id="3" name="Content Placeholder 2"/>
          <p:cNvSpPr>
            <a:spLocks noGrp="1"/>
          </p:cNvSpPr>
          <p:nvPr>
            <p:ph sz="quarter" idx="1"/>
          </p:nvPr>
        </p:nvSpPr>
        <p:spPr/>
        <p:txBody>
          <a:bodyPr/>
          <a:lstStyle/>
          <a:p>
            <a:r>
              <a:rPr lang="en-US"/>
              <a:t>A use case lists the steps required to achieve a goal, including the interactions between users and systems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Ask Powerful Questions</a:t>
            </a:r>
          </a:p>
        </p:txBody>
      </p:sp>
      <p:sp>
        <p:nvSpPr>
          <p:cNvPr id="3" name="Content Placeholder 2"/>
          <p:cNvSpPr>
            <a:spLocks noGrp="1"/>
          </p:cNvSpPr>
          <p:nvPr>
            <p:ph sz="quarter" idx="1"/>
          </p:nvPr>
        </p:nvSpPr>
        <p:spPr/>
        <p:txBody>
          <a:bodyPr/>
          <a:lstStyle/>
          <a:p>
            <a:r>
              <a:rPr lang="en-US" dirty="0"/>
              <a:t>What is the success criteria of this product?</a:t>
            </a:r>
          </a:p>
          <a:p>
            <a:r>
              <a:rPr lang="en-US" dirty="0"/>
              <a:t>What is the business trying to achieve?</a:t>
            </a:r>
          </a:p>
        </p:txBody>
      </p:sp>
      <p:pic>
        <p:nvPicPr>
          <p:cNvPr id="9224" name="Picture 8" descr="LRNT 513 – Learning Journal: Constructing Powerful Questions for Innovation  and Change. Entry #3 – EdTECH HACKER">
            <a:extLst>
              <a:ext uri="{FF2B5EF4-FFF2-40B4-BE49-F238E27FC236}">
                <a16:creationId xmlns:a16="http://schemas.microsoft.com/office/drawing/2014/main" id="{50E27C5C-7A5D-5599-24BB-0DD4BAB9DC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1000" y="2743200"/>
            <a:ext cx="4718304" cy="411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Big Boll Of Mud (BBOM)</a:t>
            </a:r>
          </a:p>
        </p:txBody>
      </p:sp>
      <p:pic>
        <p:nvPicPr>
          <p:cNvPr id="2" name="Picture 1">
            <a:extLst>
              <a:ext uri="{FF2B5EF4-FFF2-40B4-BE49-F238E27FC236}">
                <a16:creationId xmlns:a16="http://schemas.microsoft.com/office/drawing/2014/main" id="{83ABEA36-08BA-358D-2C8D-3D7AA656BEA8}"/>
              </a:ext>
            </a:extLst>
          </p:cNvPr>
          <p:cNvPicPr>
            <a:picLocks noChangeAspect="1"/>
          </p:cNvPicPr>
          <p:nvPr/>
        </p:nvPicPr>
        <p:blipFill>
          <a:blip r:embed="rId3"/>
          <a:stretch>
            <a:fillRect/>
          </a:stretch>
        </p:blipFill>
        <p:spPr>
          <a:xfrm>
            <a:off x="4572000" y="1524000"/>
            <a:ext cx="4446105" cy="2209801"/>
          </a:xfrm>
          <a:prstGeom prst="rect">
            <a:avLst/>
          </a:prstGeom>
        </p:spPr>
      </p:pic>
      <p:sp>
        <p:nvSpPr>
          <p:cNvPr id="3" name="TextBox 2">
            <a:extLst>
              <a:ext uri="{FF2B5EF4-FFF2-40B4-BE49-F238E27FC236}">
                <a16:creationId xmlns:a16="http://schemas.microsoft.com/office/drawing/2014/main" id="{55F801E9-E2B1-2358-ABD2-07381851F48C}"/>
              </a:ext>
            </a:extLst>
          </p:cNvPr>
          <p:cNvSpPr txBox="1"/>
          <p:nvPr/>
        </p:nvSpPr>
        <p:spPr>
          <a:xfrm>
            <a:off x="0" y="1676400"/>
            <a:ext cx="4191000" cy="5126019"/>
          </a:xfrm>
          <a:prstGeom prst="rect">
            <a:avLst/>
          </a:prstGeom>
          <a:noFill/>
        </p:spPr>
        <p:txBody>
          <a:bodyPr wrap="square">
            <a:spAutoFit/>
          </a:bodyPr>
          <a:lstStyle/>
          <a:p>
            <a:pPr>
              <a:lnSpc>
                <a:spcPct val="150000"/>
              </a:lnSpc>
            </a:pPr>
            <a:r>
              <a:rPr lang="en-US" sz="1600" b="0" i="0" dirty="0">
                <a:solidFill>
                  <a:srgbClr val="000000"/>
                </a:solidFill>
                <a:effectLst/>
                <a:latin typeface="SabonLTStd-Roman"/>
              </a:rPr>
              <a:t>The definition of </a:t>
            </a:r>
            <a:r>
              <a:rPr lang="en-US" sz="1600" b="0" i="0" dirty="0" err="1">
                <a:solidFill>
                  <a:srgbClr val="000000"/>
                </a:solidFill>
                <a:effectLst/>
                <a:latin typeface="SabonLTStd-Roman"/>
              </a:rPr>
              <a:t>BBoM</a:t>
            </a:r>
            <a:r>
              <a:rPr lang="en-US" sz="1600" b="0" i="0" dirty="0">
                <a:solidFill>
                  <a:srgbClr val="000000"/>
                </a:solidFill>
                <a:effectLst/>
                <a:latin typeface="SabonLTStd-Roman"/>
              </a:rPr>
              <a:t>, as defined by Brian Foote and Joseph Yoder in the paper “Big Ball of Mud,” is “… a haphazardly structured, sprawling,  spaghetti‐code jungle.</a:t>
            </a:r>
            <a:r>
              <a:rPr lang="en-US" sz="1600" dirty="0"/>
              <a:t> </a:t>
            </a:r>
          </a:p>
          <a:p>
            <a:pPr>
              <a:lnSpc>
                <a:spcPct val="150000"/>
              </a:lnSpc>
            </a:pPr>
            <a:endParaRPr lang="en-US" sz="1600" dirty="0"/>
          </a:p>
          <a:p>
            <a:pPr>
              <a:lnSpc>
                <a:spcPct val="150000"/>
              </a:lnSpc>
            </a:pPr>
            <a:endParaRPr lang="en-US" sz="1600" dirty="0"/>
          </a:p>
          <a:p>
            <a:pPr>
              <a:lnSpc>
                <a:spcPct val="150000"/>
              </a:lnSpc>
            </a:pPr>
            <a:endParaRPr lang="en-US" sz="1600" dirty="0"/>
          </a:p>
          <a:p>
            <a:pPr>
              <a:lnSpc>
                <a:spcPct val="150000"/>
              </a:lnSpc>
            </a:pPr>
            <a:br>
              <a:rPr lang="en-US" dirty="0"/>
            </a:br>
            <a:r>
              <a:rPr lang="en-US" sz="1800" b="0" i="0" dirty="0">
                <a:solidFill>
                  <a:srgbClr val="000000"/>
                </a:solidFill>
                <a:effectLst/>
                <a:latin typeface="SabonLTStd-Roman"/>
              </a:rPr>
              <a:t>An application that appears to have no distinguishable architecture (think big bowl of spaghetti versus dish of layered lasagna)</a:t>
            </a:r>
            <a:r>
              <a:rPr lang="en-US" dirty="0"/>
              <a:t> </a:t>
            </a:r>
            <a:br>
              <a:rPr lang="en-US" dirty="0"/>
            </a:br>
            <a:endParaRPr lang="en-US" dirty="0"/>
          </a:p>
        </p:txBody>
      </p:sp>
      <p:pic>
        <p:nvPicPr>
          <p:cNvPr id="8" name="Picture 7">
            <a:extLst>
              <a:ext uri="{FF2B5EF4-FFF2-40B4-BE49-F238E27FC236}">
                <a16:creationId xmlns:a16="http://schemas.microsoft.com/office/drawing/2014/main" id="{892B279B-B32F-E76A-7D75-B979E05CCD1B}"/>
              </a:ext>
            </a:extLst>
          </p:cNvPr>
          <p:cNvPicPr>
            <a:picLocks noChangeAspect="1"/>
          </p:cNvPicPr>
          <p:nvPr/>
        </p:nvPicPr>
        <p:blipFill>
          <a:blip r:embed="rId4"/>
          <a:stretch>
            <a:fillRect/>
          </a:stretch>
        </p:blipFill>
        <p:spPr>
          <a:xfrm>
            <a:off x="4495799" y="4267200"/>
            <a:ext cx="4437141" cy="23622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Sketching</a:t>
            </a:r>
          </a:p>
        </p:txBody>
      </p:sp>
      <p:sp>
        <p:nvSpPr>
          <p:cNvPr id="3" name="Content Placeholder 2"/>
          <p:cNvSpPr>
            <a:spLocks noGrp="1"/>
          </p:cNvSpPr>
          <p:nvPr>
            <p:ph sz="quarter" idx="1"/>
          </p:nvPr>
        </p:nvSpPr>
        <p:spPr>
          <a:xfrm>
            <a:off x="612648" y="1600200"/>
            <a:ext cx="8153400" cy="1828800"/>
          </a:xfrm>
        </p:spPr>
        <p:txBody>
          <a:bodyPr/>
          <a:lstStyle/>
          <a:p>
            <a:r>
              <a:rPr lang="en-US" dirty="0"/>
              <a:t>People often learn quicker by seeing visual representations of the concepts they are discussing</a:t>
            </a:r>
          </a:p>
        </p:txBody>
      </p:sp>
      <p:pic>
        <p:nvPicPr>
          <p:cNvPr id="8194" name="Picture 2" descr="Wireframe: How To Get Started? - Aela School">
            <a:extLst>
              <a:ext uri="{FF2B5EF4-FFF2-40B4-BE49-F238E27FC236}">
                <a16:creationId xmlns:a16="http://schemas.microsoft.com/office/drawing/2014/main" id="{456327C3-A192-3C52-DAFC-8EF981AA3F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911422"/>
            <a:ext cx="7823898" cy="37179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Class Responsibility Collaboration (CRC) Cards </a:t>
            </a:r>
          </a:p>
        </p:txBody>
      </p:sp>
      <p:sp>
        <p:nvSpPr>
          <p:cNvPr id="3" name="Content Placeholder 2"/>
          <p:cNvSpPr>
            <a:spLocks noGrp="1"/>
          </p:cNvSpPr>
          <p:nvPr>
            <p:ph sz="quarter" idx="1"/>
          </p:nvPr>
        </p:nvSpPr>
        <p:spPr>
          <a:xfrm>
            <a:off x="152400" y="1524000"/>
            <a:ext cx="8153400" cy="2514600"/>
          </a:xfrm>
        </p:spPr>
        <p:txBody>
          <a:bodyPr/>
          <a:lstStyle/>
          <a:p>
            <a:r>
              <a:rPr lang="en-US" dirty="0"/>
              <a:t>A class name, which represents a concept in the domain</a:t>
            </a:r>
          </a:p>
          <a:p>
            <a:r>
              <a:rPr lang="en-US" dirty="0"/>
              <a:t>The responsibilities of the class</a:t>
            </a:r>
          </a:p>
          <a:p>
            <a:r>
              <a:rPr lang="en-US" dirty="0"/>
              <a:t>Classes that are associated and are required to fulfill its purpose</a:t>
            </a:r>
          </a:p>
          <a:p>
            <a:endParaRPr lang="en-US" dirty="0"/>
          </a:p>
          <a:p>
            <a:pPr marL="0" indent="0">
              <a:buNone/>
            </a:pPr>
            <a:endParaRPr lang="en-US" dirty="0"/>
          </a:p>
          <a:p>
            <a:pPr marL="0" indent="0">
              <a:buNone/>
            </a:pPr>
            <a:endParaRPr lang="en-US" dirty="0"/>
          </a:p>
          <a:p>
            <a:pPr marL="0" indent="0">
              <a:buNone/>
            </a:pPr>
            <a:endParaRPr lang="en-US" dirty="0"/>
          </a:p>
        </p:txBody>
      </p:sp>
      <p:pic>
        <p:nvPicPr>
          <p:cNvPr id="6154" name="Picture 10" descr="Notations - Pattern-Oriented Software Architecture, Volume 1, A System of  Patterns [Book]">
            <a:extLst>
              <a:ext uri="{FF2B5EF4-FFF2-40B4-BE49-F238E27FC236}">
                <a16:creationId xmlns:a16="http://schemas.microsoft.com/office/drawing/2014/main" id="{691A9ADC-274A-3EC2-88C0-C95CE032F6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4239746"/>
            <a:ext cx="3563261" cy="23717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CRC Cards</a:t>
            </a:r>
          </a:p>
        </p:txBody>
      </p:sp>
      <p:pic>
        <p:nvPicPr>
          <p:cNvPr id="7170" name="Picture 2" descr="PDF] CRC-Cards and Roleplay Diagrams--Informal Tools to Teach OO Thinking |  Semantic Scholar">
            <a:extLst>
              <a:ext uri="{FF2B5EF4-FFF2-40B4-BE49-F238E27FC236}">
                <a16:creationId xmlns:a16="http://schemas.microsoft.com/office/drawing/2014/main" id="{0F518E76-AD9A-4B5A-6A81-97D384282F9F}"/>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196723" y="1600200"/>
            <a:ext cx="8449056"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08752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Behavior‐Driven Development</a:t>
            </a:r>
          </a:p>
        </p:txBody>
      </p:sp>
      <p:sp>
        <p:nvSpPr>
          <p:cNvPr id="3" name="Content Placeholder 2"/>
          <p:cNvSpPr>
            <a:spLocks noGrp="1"/>
          </p:cNvSpPr>
          <p:nvPr>
            <p:ph sz="quarter" idx="1"/>
          </p:nvPr>
        </p:nvSpPr>
        <p:spPr/>
        <p:txBody>
          <a:bodyPr/>
          <a:lstStyle/>
          <a:p>
            <a:r>
              <a:rPr lang="en-US"/>
              <a:t>BDD uses concrete domain scenarios during conversations with domain experts and stakeholders to describe the behaviors of a system</a:t>
            </a:r>
          </a:p>
        </p:txBody>
      </p:sp>
      <p:pic>
        <p:nvPicPr>
          <p:cNvPr id="3074" name="Picture 2" descr="INSIGHT ON BDD">
            <a:extLst>
              <a:ext uri="{FF2B5EF4-FFF2-40B4-BE49-F238E27FC236}">
                <a16:creationId xmlns:a16="http://schemas.microsoft.com/office/drawing/2014/main" id="{B18B1234-0363-D54D-B74F-DCB3464870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3505200"/>
            <a:ext cx="3657600" cy="31862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Behavior-Driven Development: Definition, Process, Examples">
            <a:extLst>
              <a:ext uri="{FF2B5EF4-FFF2-40B4-BE49-F238E27FC236}">
                <a16:creationId xmlns:a16="http://schemas.microsoft.com/office/drawing/2014/main" id="{C493E58E-158A-FCBA-7471-CD4906322C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3200400"/>
            <a:ext cx="4117109" cy="32394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An example of a BDD scenario</a:t>
            </a:r>
          </a:p>
        </p:txBody>
      </p:sp>
      <p:sp>
        <p:nvSpPr>
          <p:cNvPr id="3" name="Content Placeholder 2"/>
          <p:cNvSpPr>
            <a:spLocks noGrp="1"/>
          </p:cNvSpPr>
          <p:nvPr>
            <p:ph sz="quarter" idx="1"/>
          </p:nvPr>
        </p:nvSpPr>
        <p:spPr/>
        <p:txBody>
          <a:bodyPr>
            <a:normAutofit/>
          </a:bodyPr>
          <a:lstStyle/>
          <a:p>
            <a:r>
              <a:rPr lang="en-US" sz="2000"/>
              <a:t>Scenario: Customer satisfies the spend threshold for free delivery</a:t>
            </a:r>
          </a:p>
          <a:p>
            <a:endParaRPr lang="en-US" sz="2000"/>
          </a:p>
          <a:p>
            <a:pPr marL="0" indent="0">
              <a:buNone/>
            </a:pPr>
            <a:r>
              <a:rPr lang="en-US" sz="2000">
                <a:solidFill>
                  <a:srgbClr val="00B050"/>
                </a:solidFill>
              </a:rPr>
              <a:t>Given</a:t>
            </a:r>
            <a:r>
              <a:rPr lang="en-US" sz="2000"/>
              <a:t>: Threshold for free delivery is set at $60</a:t>
            </a:r>
          </a:p>
          <a:p>
            <a:pPr marL="0" indent="0">
              <a:buNone/>
            </a:pPr>
            <a:r>
              <a:rPr lang="en-US" sz="2000"/>
              <a:t>And: I am a customer who has a basket totaling $50</a:t>
            </a:r>
          </a:p>
          <a:p>
            <a:pPr marL="0" indent="0">
              <a:buNone/>
            </a:pPr>
            <a:r>
              <a:rPr lang="en-US" sz="2000">
                <a:solidFill>
                  <a:srgbClr val="00B050"/>
                </a:solidFill>
              </a:rPr>
              <a:t>When</a:t>
            </a:r>
            <a:r>
              <a:rPr lang="en-US" sz="2000"/>
              <a:t>: I add an item to my basket costing $11</a:t>
            </a:r>
          </a:p>
          <a:p>
            <a:pPr marL="0" indent="0">
              <a:buNone/>
            </a:pPr>
            <a:r>
              <a:rPr lang="en-US" sz="2000">
                <a:solidFill>
                  <a:srgbClr val="00B050"/>
                </a:solidFill>
              </a:rPr>
              <a:t>Then</a:t>
            </a:r>
            <a:r>
              <a:rPr lang="en-US" sz="2000"/>
              <a:t>: I should be offered free delivery</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Mapping</a:t>
            </a:r>
          </a:p>
        </p:txBody>
      </p:sp>
      <p:pic>
        <p:nvPicPr>
          <p:cNvPr id="3076" name="Picture 4" descr="Example Mapping | Figma Community">
            <a:extLst>
              <a:ext uri="{FF2B5EF4-FFF2-40B4-BE49-F238E27FC236}">
                <a16:creationId xmlns:a16="http://schemas.microsoft.com/office/drawing/2014/main" id="{FEBF70BE-315E-0AC0-484C-52301DD798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947" y="1981200"/>
            <a:ext cx="7940802" cy="4528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36216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Example Mapping in Practice">
            <a:extLst>
              <a:ext uri="{FF2B5EF4-FFF2-40B4-BE49-F238E27FC236}">
                <a16:creationId xmlns:a16="http://schemas.microsoft.com/office/drawing/2014/main" id="{A18B3C1F-38D9-F1B8-DC70-4204B97F0D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39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5343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Example Mapping - Example - Draft.io">
            <a:extLst>
              <a:ext uri="{FF2B5EF4-FFF2-40B4-BE49-F238E27FC236}">
                <a16:creationId xmlns:a16="http://schemas.microsoft.com/office/drawing/2014/main" id="{22649E36-F63A-7C5C-9BD6-3960C7548DBE}"/>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8" name="Picture 8" descr="How Example Mapping Improved My Team's Development Process">
            <a:extLst>
              <a:ext uri="{FF2B5EF4-FFF2-40B4-BE49-F238E27FC236}">
                <a16:creationId xmlns:a16="http://schemas.microsoft.com/office/drawing/2014/main" id="{6AD19811-2818-9175-2810-E51E042CDD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93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32975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Event Storming</a:t>
            </a:r>
          </a:p>
        </p:txBody>
      </p:sp>
      <p:sp>
        <p:nvSpPr>
          <p:cNvPr id="3" name="Content Placeholder 2"/>
          <p:cNvSpPr>
            <a:spLocks noGrp="1"/>
          </p:cNvSpPr>
          <p:nvPr>
            <p:ph sz="quarter" idx="1"/>
          </p:nvPr>
        </p:nvSpPr>
        <p:spPr/>
        <p:txBody>
          <a:bodyPr/>
          <a:lstStyle/>
          <a:p>
            <a:r>
              <a:rPr lang="en-US"/>
              <a:t>Event Storming is a workshop activity that is designed to quickly build an understanding of a problem domain in a fun and engaging way for the business and development teams</a:t>
            </a:r>
          </a:p>
        </p:txBody>
      </p:sp>
      <p:pic>
        <p:nvPicPr>
          <p:cNvPr id="1026" name="Picture 2" descr="This could be the biggest post about Big Picture Event Storming ever! And  with examples! - Mr. Picky">
            <a:extLst>
              <a:ext uri="{FF2B5EF4-FFF2-40B4-BE49-F238E27FC236}">
                <a16:creationId xmlns:a16="http://schemas.microsoft.com/office/drawing/2014/main" id="{BDCCEF0C-2A3E-9A69-3767-B5E2256B3A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3397624"/>
            <a:ext cx="4876800" cy="31432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omain-driven design and event storming workshop - Binary Consulting">
            <a:extLst>
              <a:ext uri="{FF2B5EF4-FFF2-40B4-BE49-F238E27FC236}">
                <a16:creationId xmlns:a16="http://schemas.microsoft.com/office/drawing/2014/main" id="{6A249DB7-DC21-8CF2-ED2C-48FB9CFF3C9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4466011"/>
            <a:ext cx="3200400" cy="20748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9DDDF-CA94-919D-E401-2E3394BB04A4}"/>
              </a:ext>
            </a:extLst>
          </p:cNvPr>
          <p:cNvSpPr>
            <a:spLocks noGrp="1"/>
          </p:cNvSpPr>
          <p:nvPr>
            <p:ph type="title"/>
          </p:nvPr>
        </p:nvSpPr>
        <p:spPr>
          <a:xfrm>
            <a:off x="228600" y="228600"/>
            <a:ext cx="8537448" cy="990600"/>
          </a:xfrm>
        </p:spPr>
        <p:txBody>
          <a:bodyPr/>
          <a:lstStyle/>
          <a:p>
            <a:r>
              <a:rPr lang="en-US" dirty="0"/>
              <a:t>Workshop Demo</a:t>
            </a:r>
          </a:p>
        </p:txBody>
      </p:sp>
      <p:pic>
        <p:nvPicPr>
          <p:cNvPr id="5" name="Picture 4">
            <a:extLst>
              <a:ext uri="{FF2B5EF4-FFF2-40B4-BE49-F238E27FC236}">
                <a16:creationId xmlns:a16="http://schemas.microsoft.com/office/drawing/2014/main" id="{3E9E0F7F-E416-7529-FFC6-B7CA42A8BD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12" y="1600200"/>
            <a:ext cx="9144000"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58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t>A Model Can Grow in Complexity</a:t>
            </a:r>
          </a:p>
        </p:txBody>
      </p:sp>
      <p:pic>
        <p:nvPicPr>
          <p:cNvPr id="4" name="Content Placeholder 3"/>
          <p:cNvPicPr>
            <a:picLocks noGrp="1" noChangeAspect="1"/>
          </p:cNvPicPr>
          <p:nvPr>
            <p:ph sz="quarter" idx="1"/>
          </p:nvPr>
        </p:nvPicPr>
        <p:blipFill>
          <a:blip r:embed="rId3"/>
          <a:stretch>
            <a:fillRect/>
          </a:stretch>
        </p:blipFill>
        <p:spPr>
          <a:xfrm>
            <a:off x="440690" y="1656715"/>
            <a:ext cx="8326120" cy="487807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9DDDF-CA94-919D-E401-2E3394BB04A4}"/>
              </a:ext>
            </a:extLst>
          </p:cNvPr>
          <p:cNvSpPr>
            <a:spLocks noGrp="1"/>
          </p:cNvSpPr>
          <p:nvPr>
            <p:ph type="title"/>
          </p:nvPr>
        </p:nvSpPr>
        <p:spPr/>
        <p:txBody>
          <a:bodyPr/>
          <a:lstStyle/>
          <a:p>
            <a:r>
              <a:rPr lang="en-US" dirty="0"/>
              <a:t>Workshop Result</a:t>
            </a:r>
          </a:p>
        </p:txBody>
      </p:sp>
      <p:pic>
        <p:nvPicPr>
          <p:cNvPr id="2052" name="Picture 4" descr="Kompetensmöte Event Storming | Callista">
            <a:extLst>
              <a:ext uri="{FF2B5EF4-FFF2-40B4-BE49-F238E27FC236}">
                <a16:creationId xmlns:a16="http://schemas.microsoft.com/office/drawing/2014/main" id="{B1FC9DC6-89C1-2480-9D07-9732A2E6D2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0201"/>
            <a:ext cx="9144000"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86932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MODEL‐DRIVEN DESIGN</a:t>
            </a:r>
          </a:p>
        </p:txBody>
      </p:sp>
      <p:pic>
        <p:nvPicPr>
          <p:cNvPr id="4" name="Content Placeholder 3"/>
          <p:cNvPicPr>
            <a:picLocks noGrp="1" noChangeAspect="1"/>
          </p:cNvPicPr>
          <p:nvPr>
            <p:ph sz="quarter" idx="1"/>
          </p:nvPr>
        </p:nvPicPr>
        <p:blipFill>
          <a:blip r:embed="rId2"/>
          <a:stretch>
            <a:fillRect/>
          </a:stretch>
        </p:blipFill>
        <p:spPr>
          <a:xfrm>
            <a:off x="4996527" y="1978472"/>
            <a:ext cx="3952837" cy="3812727"/>
          </a:xfrm>
          <a:prstGeom prst="rect">
            <a:avLst/>
          </a:prstGeom>
        </p:spPr>
      </p:pic>
      <p:sp>
        <p:nvSpPr>
          <p:cNvPr id="3" name="TextBox 2">
            <a:extLst>
              <a:ext uri="{FF2B5EF4-FFF2-40B4-BE49-F238E27FC236}">
                <a16:creationId xmlns:a16="http://schemas.microsoft.com/office/drawing/2014/main" id="{01D430E8-844E-AB6A-F8FA-03073D50D091}"/>
              </a:ext>
            </a:extLst>
          </p:cNvPr>
          <p:cNvSpPr txBox="1"/>
          <p:nvPr/>
        </p:nvSpPr>
        <p:spPr>
          <a:xfrm>
            <a:off x="194636" y="1676400"/>
            <a:ext cx="4801891" cy="2783070"/>
          </a:xfrm>
          <a:prstGeom prst="rect">
            <a:avLst/>
          </a:prstGeom>
          <a:noFill/>
        </p:spPr>
        <p:txBody>
          <a:bodyPr wrap="square" rtlCol="0">
            <a:spAutoFit/>
          </a:bodyPr>
          <a:lstStyle/>
          <a:p>
            <a:pPr>
              <a:lnSpc>
                <a:spcPct val="200000"/>
              </a:lnSpc>
            </a:pPr>
            <a:r>
              <a:rPr lang="en-US" sz="1800" b="0" i="0" dirty="0">
                <a:solidFill>
                  <a:srgbClr val="000000"/>
                </a:solidFill>
                <a:effectLst/>
                <a:latin typeface="SabonLTStd-Roman"/>
              </a:rPr>
              <a:t>Model‐Driven Design is the process of binding an analysis model to a code implementation model, ensuring that both stay in sync and are useful during evolution</a:t>
            </a:r>
            <a:r>
              <a:rPr lang="en-US" dirty="0"/>
              <a:t> </a:t>
            </a:r>
            <a:br>
              <a:rPr lang="en-US" dirty="0"/>
            </a:br>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505" y="228600"/>
            <a:ext cx="8535670" cy="990600"/>
          </a:xfrm>
        </p:spPr>
        <p:txBody>
          <a:bodyPr/>
          <a:lstStyle/>
          <a:p>
            <a:r>
              <a:rPr lang="en-US" sz="3600" dirty="0"/>
              <a:t>The Challenges with Upfront Design</a:t>
            </a:r>
          </a:p>
        </p:txBody>
      </p:sp>
      <p:pic>
        <p:nvPicPr>
          <p:cNvPr id="4" name="Content Placeholder 3"/>
          <p:cNvPicPr>
            <a:picLocks noGrp="1" noChangeAspect="1"/>
          </p:cNvPicPr>
          <p:nvPr>
            <p:ph sz="quarter" idx="1"/>
          </p:nvPr>
        </p:nvPicPr>
        <p:blipFill>
          <a:blip r:embed="rId2"/>
          <a:stretch>
            <a:fillRect/>
          </a:stretch>
        </p:blipFill>
        <p:spPr>
          <a:xfrm>
            <a:off x="334010" y="1600200"/>
            <a:ext cx="8665845" cy="503491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455" y="208915"/>
            <a:ext cx="8778875" cy="990600"/>
          </a:xfrm>
        </p:spPr>
        <p:txBody>
          <a:bodyPr>
            <a:noAutofit/>
          </a:bodyPr>
          <a:lstStyle/>
          <a:p>
            <a:r>
              <a:rPr lang="en-US" sz="2400"/>
              <a:t>code model and the analysis model are kept in synergy</a:t>
            </a:r>
          </a:p>
        </p:txBody>
      </p:sp>
      <p:pic>
        <p:nvPicPr>
          <p:cNvPr id="4" name="Content Placeholder 3"/>
          <p:cNvPicPr>
            <a:picLocks noGrp="1" noChangeAspect="1"/>
          </p:cNvPicPr>
          <p:nvPr>
            <p:ph sz="quarter" idx="1"/>
          </p:nvPr>
        </p:nvPicPr>
        <p:blipFill>
          <a:blip r:embed="rId2"/>
          <a:stretch>
            <a:fillRect/>
          </a:stretch>
        </p:blipFill>
        <p:spPr>
          <a:xfrm>
            <a:off x="66040" y="1547495"/>
            <a:ext cx="8923655" cy="493395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7170" y="3420110"/>
            <a:ext cx="7925435" cy="1745615"/>
          </a:xfrm>
        </p:spPr>
        <p:txBody>
          <a:bodyPr>
            <a:normAutofit/>
          </a:bodyPr>
          <a:lstStyle/>
          <a:p>
            <a:pPr algn="ctr"/>
            <a:r>
              <a:rPr lang="en-US" dirty="0"/>
              <a:t>Strategic PATTERNS</a:t>
            </a:r>
          </a:p>
        </p:txBody>
      </p:sp>
      <p:sp>
        <p:nvSpPr>
          <p:cNvPr id="3" name="Subtitle 2"/>
          <p:cNvSpPr>
            <a:spLocks noGrp="1"/>
          </p:cNvSpPr>
          <p:nvPr>
            <p:ph type="subTitle" idx="1"/>
          </p:nvPr>
        </p:nvSpPr>
        <p:spPr/>
        <p:txBody>
          <a:bodyPr/>
          <a:lstStyle/>
          <a:p>
            <a:r>
              <a:rPr lang="en-US" dirty="0"/>
              <a:t>DDD</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38625" y="588010"/>
            <a:ext cx="4034155" cy="268859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Bounded Context</a:t>
            </a:r>
          </a:p>
        </p:txBody>
      </p:sp>
      <p:pic>
        <p:nvPicPr>
          <p:cNvPr id="4" name="Content Placeholder 3" descr="H:\Job-Study\Courses For Teaching\Course Content\.NET Enterprise Architecture\Images\DDD_02_bounded_context.png"/>
          <p:cNvPicPr>
            <a:picLocks noGrp="1" noChangeAspect="1" noChangeArrowheads="1"/>
          </p:cNvPicPr>
          <p:nvPr>
            <p:ph sz="quarter" idx="1"/>
          </p:nvPr>
        </p:nvPicPr>
        <p:blipFill>
          <a:blip r:embed="rId2"/>
          <a:srcRect/>
          <a:stretch>
            <a:fillRect/>
          </a:stretch>
        </p:blipFill>
        <p:spPr bwMode="auto">
          <a:xfrm>
            <a:off x="0" y="1600200"/>
            <a:ext cx="9143999" cy="4953000"/>
          </a:xfrm>
          <a:prstGeom prst="rect">
            <a:avLst/>
          </a:prstGeom>
          <a:noFill/>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198" y="756920"/>
            <a:ext cx="8153400" cy="990600"/>
          </a:xfrm>
        </p:spPr>
        <p:txBody>
          <a:bodyPr>
            <a:normAutofit fontScale="90000"/>
          </a:bodyPr>
          <a:lstStyle/>
          <a:p>
            <a:r>
              <a:rPr lang="en-US" dirty="0">
                <a:sym typeface="+mn-ea"/>
              </a:rPr>
              <a:t>Bounded Context</a:t>
            </a:r>
            <a:br>
              <a:rPr lang="en-US" dirty="0">
                <a:sym typeface="+mn-ea"/>
              </a:rPr>
            </a:br>
            <a:br>
              <a:rPr lang="en-US"/>
            </a:br>
            <a:endParaRPr lang="en-US"/>
          </a:p>
        </p:txBody>
      </p:sp>
      <p:pic>
        <p:nvPicPr>
          <p:cNvPr id="4" name="Content Placeholder 3"/>
          <p:cNvPicPr>
            <a:picLocks noGrp="1" noChangeAspect="1"/>
          </p:cNvPicPr>
          <p:nvPr>
            <p:ph sz="quarter" idx="1"/>
          </p:nvPr>
        </p:nvPicPr>
        <p:blipFill>
          <a:blip r:embed="rId2"/>
          <a:stretch>
            <a:fillRect/>
          </a:stretch>
        </p:blipFill>
        <p:spPr>
          <a:xfrm>
            <a:off x="915035" y="1747520"/>
            <a:ext cx="7713980" cy="420052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ym typeface="+mn-ea"/>
              </a:rPr>
              <a:t>Bounded Context</a:t>
            </a:r>
            <a:br>
              <a:rPr lang="en-US" dirty="0"/>
            </a:br>
            <a:endParaRPr lang="en-US"/>
          </a:p>
        </p:txBody>
      </p:sp>
      <p:sp>
        <p:nvSpPr>
          <p:cNvPr id="3" name="Content Placeholder 2"/>
          <p:cNvSpPr>
            <a:spLocks noGrp="1"/>
          </p:cNvSpPr>
          <p:nvPr>
            <p:ph sz="quarter" idx="1"/>
          </p:nvPr>
        </p:nvSpPr>
        <p:spPr/>
        <p:txBody>
          <a:bodyPr/>
          <a:lstStyle/>
          <a:p>
            <a:r>
              <a:rPr lang="en-US" dirty="0"/>
              <a:t>There is one Ubiquitous Language per Bounded Context.</a:t>
            </a:r>
          </a:p>
          <a:p>
            <a:endParaRPr lang="en-US" dirty="0"/>
          </a:p>
          <a:p>
            <a:r>
              <a:rPr lang="en-US" dirty="0"/>
              <a:t>A Bounded Context is large enough only to capture the complete Ubiquitous Language of the isolated business domain, and no larger.</a:t>
            </a:r>
          </a:p>
          <a:p>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ym typeface="+mn-ea"/>
              </a:rPr>
              <a:t>Bounded Context</a:t>
            </a:r>
            <a:br>
              <a:rPr lang="en-US" dirty="0"/>
            </a:br>
            <a:endParaRPr lang="en-US" dirty="0"/>
          </a:p>
        </p:txBody>
      </p:sp>
      <p:pic>
        <p:nvPicPr>
          <p:cNvPr id="5122" name="Picture 2"/>
          <p:cNvPicPr>
            <a:picLocks noGrp="1" noChangeAspect="1" noChangeArrowheads="1"/>
          </p:cNvPicPr>
          <p:nvPr>
            <p:ph sz="quarter" idx="1"/>
          </p:nvPr>
        </p:nvPicPr>
        <p:blipFill>
          <a:blip r:embed="rId2"/>
          <a:srcRect/>
          <a:stretch>
            <a:fillRect/>
          </a:stretch>
        </p:blipFill>
        <p:spPr bwMode="auto">
          <a:xfrm>
            <a:off x="228600" y="1600200"/>
            <a:ext cx="8915400" cy="4928616"/>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ym typeface="+mn-ea"/>
              </a:rPr>
              <a:t>Bounded Context</a:t>
            </a:r>
            <a:br>
              <a:rPr lang="en-US" dirty="0"/>
            </a:br>
            <a:endParaRPr lang="en-US" dirty="0"/>
          </a:p>
        </p:txBody>
      </p:sp>
      <p:pic>
        <p:nvPicPr>
          <p:cNvPr id="6146" name="Picture 2"/>
          <p:cNvPicPr>
            <a:picLocks noGrp="1" noChangeAspect="1" noChangeArrowheads="1"/>
          </p:cNvPicPr>
          <p:nvPr>
            <p:ph sz="quarter" idx="1"/>
          </p:nvPr>
        </p:nvPicPr>
        <p:blipFill>
          <a:blip r:embed="rId2"/>
          <a:srcRect/>
          <a:stretch>
            <a:fillRect/>
          </a:stretch>
        </p:blipFill>
        <p:spPr bwMode="auto">
          <a:xfrm>
            <a:off x="533400" y="2024062"/>
            <a:ext cx="8229600" cy="4529138"/>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Ball of Mud (BBOM)</a:t>
            </a:r>
          </a:p>
        </p:txBody>
      </p:sp>
      <p:pic>
        <p:nvPicPr>
          <p:cNvPr id="4" name="Content Placeholder 3" descr="bbom"/>
          <p:cNvPicPr>
            <a:picLocks noGrp="1" noChangeAspect="1"/>
          </p:cNvPicPr>
          <p:nvPr>
            <p:ph sz="quarter" idx="1"/>
          </p:nvPr>
        </p:nvPicPr>
        <p:blipFill>
          <a:blip r:embed="rId2"/>
          <a:stretch>
            <a:fillRect/>
          </a:stretch>
        </p:blipFill>
        <p:spPr>
          <a:xfrm>
            <a:off x="304800" y="1828800"/>
            <a:ext cx="8534400" cy="429577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ym typeface="+mn-ea"/>
              </a:rPr>
              <a:t>Bounded Context</a:t>
            </a:r>
            <a:br>
              <a:rPr lang="en-US" dirty="0"/>
            </a:br>
            <a:endParaRPr lang="en-US"/>
          </a:p>
        </p:txBody>
      </p:sp>
      <p:pic>
        <p:nvPicPr>
          <p:cNvPr id="4" name="Content Placeholder 3"/>
          <p:cNvPicPr>
            <a:picLocks noGrp="1" noChangeAspect="1"/>
          </p:cNvPicPr>
          <p:nvPr>
            <p:ph sz="quarter" idx="1"/>
          </p:nvPr>
        </p:nvPicPr>
        <p:blipFill>
          <a:blip r:embed="rId2"/>
          <a:stretch>
            <a:fillRect/>
          </a:stretch>
        </p:blipFill>
        <p:spPr>
          <a:xfrm>
            <a:off x="529590" y="1592580"/>
            <a:ext cx="8140065" cy="411734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 UI</a:t>
            </a:r>
          </a:p>
        </p:txBody>
      </p:sp>
      <p:sp>
        <p:nvSpPr>
          <p:cNvPr id="3" name="Content Placeholder 2"/>
          <p:cNvSpPr>
            <a:spLocks noGrp="1"/>
          </p:cNvSpPr>
          <p:nvPr>
            <p:ph sz="quarter" idx="1"/>
          </p:nvPr>
        </p:nvSpPr>
        <p:spPr>
          <a:xfrm>
            <a:off x="612648" y="1600200"/>
            <a:ext cx="8153400" cy="1524000"/>
          </a:xfrm>
        </p:spPr>
        <p:txBody>
          <a:bodyPr>
            <a:normAutofit/>
          </a:bodyPr>
          <a:lstStyle/>
          <a:p>
            <a:r>
              <a:rPr lang="en-US" sz="2000" dirty="0"/>
              <a:t>A composite UI is a user interface made up of loosely coupled components. A  composite UI shows data from multiple bounded contexts on the same web page.</a:t>
            </a:r>
          </a:p>
        </p:txBody>
      </p:sp>
      <p:pic>
        <p:nvPicPr>
          <p:cNvPr id="7170" name="Picture 2"/>
          <p:cNvPicPr>
            <a:picLocks noChangeAspect="1" noChangeArrowheads="1"/>
          </p:cNvPicPr>
          <p:nvPr/>
        </p:nvPicPr>
        <p:blipFill>
          <a:blip r:embed="rId2"/>
          <a:srcRect/>
          <a:stretch>
            <a:fillRect/>
          </a:stretch>
        </p:blipFill>
        <p:spPr bwMode="auto">
          <a:xfrm>
            <a:off x="0" y="2743200"/>
            <a:ext cx="9144000" cy="4114799"/>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 Map</a:t>
            </a:r>
          </a:p>
        </p:txBody>
      </p:sp>
      <p:sp>
        <p:nvSpPr>
          <p:cNvPr id="3" name="Content Placeholder 2"/>
          <p:cNvSpPr>
            <a:spLocks noGrp="1"/>
          </p:cNvSpPr>
          <p:nvPr>
            <p:ph sz="quarter" idx="1"/>
          </p:nvPr>
        </p:nvSpPr>
        <p:spPr>
          <a:xfrm>
            <a:off x="609600" y="1589405"/>
            <a:ext cx="8397240" cy="4203065"/>
          </a:xfrm>
        </p:spPr>
        <p:txBody>
          <a:bodyPr/>
          <a:lstStyle/>
          <a:p>
            <a:r>
              <a:rPr lang="en-US" dirty="0"/>
              <a:t>It’s allows you to identify the relationship between bounded contexts and the relationship between the teams that are responsible for them.</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 Map</a:t>
            </a:r>
          </a:p>
        </p:txBody>
      </p:sp>
      <p:pic>
        <p:nvPicPr>
          <p:cNvPr id="8194" name="Picture 2"/>
          <p:cNvPicPr>
            <a:picLocks noGrp="1" noChangeAspect="1" noChangeArrowheads="1"/>
          </p:cNvPicPr>
          <p:nvPr>
            <p:ph sz="quarter" idx="1"/>
          </p:nvPr>
        </p:nvPicPr>
        <p:blipFill>
          <a:blip r:embed="rId2"/>
          <a:srcRect/>
          <a:stretch>
            <a:fillRect/>
          </a:stretch>
        </p:blipFill>
        <p:spPr bwMode="auto">
          <a:xfrm>
            <a:off x="88582" y="1595718"/>
            <a:ext cx="8966835" cy="5257800"/>
          </a:xfrm>
          <a:prstGeom prst="rect">
            <a:avLst/>
          </a:prstGeom>
          <a:noFill/>
          <a:ln w="9525">
            <a:noFill/>
            <a:miter lim="800000"/>
            <a:headEnd/>
            <a:tailEnd/>
          </a:ln>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haredkernel"/>
          <p:cNvPicPr>
            <a:picLocks noGrp="1" noChangeAspect="1"/>
          </p:cNvPicPr>
          <p:nvPr>
            <p:ph sz="quarter" idx="4294967295"/>
          </p:nvPr>
        </p:nvPicPr>
        <p:blipFill>
          <a:blip r:embed="rId2"/>
          <a:stretch>
            <a:fillRect/>
          </a:stretch>
        </p:blipFill>
        <p:spPr>
          <a:xfrm>
            <a:off x="0" y="304800"/>
            <a:ext cx="9140825" cy="61722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ustomerSuplier"/>
          <p:cNvPicPr>
            <a:picLocks noGrp="1" noChangeAspect="1"/>
          </p:cNvPicPr>
          <p:nvPr>
            <p:ph sz="quarter" idx="4294967295"/>
          </p:nvPr>
        </p:nvPicPr>
        <p:blipFill>
          <a:blip r:embed="rId2"/>
          <a:stretch>
            <a:fillRect/>
          </a:stretch>
        </p:blipFill>
        <p:spPr>
          <a:xfrm>
            <a:off x="228600" y="304800"/>
            <a:ext cx="8763000" cy="60198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onformist"/>
          <p:cNvPicPr>
            <a:picLocks noGrp="1" noChangeAspect="1"/>
          </p:cNvPicPr>
          <p:nvPr>
            <p:ph sz="quarter" idx="4294967295"/>
          </p:nvPr>
        </p:nvPicPr>
        <p:blipFill>
          <a:blip r:embed="rId2"/>
          <a:stretch>
            <a:fillRect/>
          </a:stretch>
        </p:blipFill>
        <p:spPr>
          <a:xfrm>
            <a:off x="304800" y="228600"/>
            <a:ext cx="8534400" cy="60198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CL"/>
          <p:cNvPicPr>
            <a:picLocks noGrp="1" noChangeAspect="1"/>
          </p:cNvPicPr>
          <p:nvPr>
            <p:ph sz="quarter" idx="4294967295"/>
          </p:nvPr>
        </p:nvPicPr>
        <p:blipFill>
          <a:blip r:embed="rId2"/>
          <a:stretch>
            <a:fillRect/>
          </a:stretch>
        </p:blipFill>
        <p:spPr>
          <a:xfrm>
            <a:off x="152400" y="304800"/>
            <a:ext cx="8915400" cy="586740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ohs"/>
          <p:cNvPicPr>
            <a:picLocks noGrp="1" noChangeAspect="1"/>
          </p:cNvPicPr>
          <p:nvPr>
            <p:ph sz="quarter" idx="4294967295"/>
          </p:nvPr>
        </p:nvPicPr>
        <p:blipFill>
          <a:blip r:embed="rId2"/>
          <a:stretch>
            <a:fillRect/>
          </a:stretch>
        </p:blipFill>
        <p:spPr>
          <a:xfrm>
            <a:off x="647700" y="304800"/>
            <a:ext cx="7848600" cy="567055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p"/>
          <p:cNvPicPr>
            <a:picLocks noGrp="1" noChangeAspect="1"/>
          </p:cNvPicPr>
          <p:nvPr>
            <p:ph sz="quarter" idx="4294967295"/>
          </p:nvPr>
        </p:nvPicPr>
        <p:blipFill>
          <a:blip r:embed="rId2"/>
          <a:stretch>
            <a:fillRect/>
          </a:stretch>
        </p:blipFill>
        <p:spPr>
          <a:xfrm>
            <a:off x="348059" y="381000"/>
            <a:ext cx="8447881" cy="53594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Big Boll Of Mud (BBOM)</a:t>
            </a:r>
          </a:p>
        </p:txBody>
      </p:sp>
      <p:pic>
        <p:nvPicPr>
          <p:cNvPr id="7" name="Picture 6">
            <a:extLst>
              <a:ext uri="{FF2B5EF4-FFF2-40B4-BE49-F238E27FC236}">
                <a16:creationId xmlns:a16="http://schemas.microsoft.com/office/drawing/2014/main" id="{CD1A5F29-E4FD-6887-7C8B-4DF2B1031E26}"/>
              </a:ext>
            </a:extLst>
          </p:cNvPr>
          <p:cNvPicPr>
            <a:picLocks noChangeAspect="1"/>
          </p:cNvPicPr>
          <p:nvPr/>
        </p:nvPicPr>
        <p:blipFill>
          <a:blip r:embed="rId3"/>
          <a:stretch>
            <a:fillRect/>
          </a:stretch>
        </p:blipFill>
        <p:spPr>
          <a:xfrm>
            <a:off x="152400" y="1624012"/>
            <a:ext cx="8868759" cy="4776788"/>
          </a:xfrm>
          <a:prstGeom prst="rect">
            <a:avLst/>
          </a:prstGeom>
        </p:spPr>
      </p:pic>
    </p:spTree>
    <p:extLst>
      <p:ext uri="{BB962C8B-B14F-4D97-AF65-F5344CB8AC3E}">
        <p14:creationId xmlns:p14="http://schemas.microsoft.com/office/powerpoint/2010/main" val="10781692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pl"/>
          <p:cNvPicPr>
            <a:picLocks noGrp="1" noChangeAspect="1"/>
          </p:cNvPicPr>
          <p:nvPr>
            <p:ph sz="quarter" idx="4294967295"/>
          </p:nvPr>
        </p:nvPicPr>
        <p:blipFill>
          <a:blip r:embed="rId2"/>
          <a:stretch>
            <a:fillRect/>
          </a:stretch>
        </p:blipFill>
        <p:spPr>
          <a:xfrm>
            <a:off x="381000" y="318582"/>
            <a:ext cx="8382000" cy="5294818"/>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ommunication"/>
          <p:cNvPicPr>
            <a:picLocks noGrp="1" noChangeAspect="1"/>
          </p:cNvPicPr>
          <p:nvPr>
            <p:ph sz="quarter" idx="4294967295"/>
          </p:nvPr>
        </p:nvPicPr>
        <p:blipFill>
          <a:blip r:embed="rId2"/>
          <a:stretch>
            <a:fillRect/>
          </a:stretch>
        </p:blipFill>
        <p:spPr>
          <a:xfrm>
            <a:off x="304800" y="457200"/>
            <a:ext cx="8763000" cy="5688012"/>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3850" y="3098165"/>
            <a:ext cx="7925435" cy="1828800"/>
          </a:xfrm>
        </p:spPr>
        <p:txBody>
          <a:bodyPr>
            <a:normAutofit/>
          </a:bodyPr>
          <a:lstStyle/>
          <a:p>
            <a:pPr algn="ctr"/>
            <a:r>
              <a:rPr lang="en-US" dirty="0"/>
              <a:t>TACTICAL PATTERNS</a:t>
            </a:r>
          </a:p>
        </p:txBody>
      </p:sp>
      <p:sp>
        <p:nvSpPr>
          <p:cNvPr id="3" name="Subtitle 2"/>
          <p:cNvSpPr>
            <a:spLocks noGrp="1"/>
          </p:cNvSpPr>
          <p:nvPr>
            <p:ph type="subTitle" idx="1"/>
          </p:nvPr>
        </p:nvSpPr>
        <p:spPr/>
        <p:txBody>
          <a:bodyPr/>
          <a:lstStyle/>
          <a:p>
            <a:r>
              <a:rPr lang="en-US" dirty="0"/>
              <a:t>DDD</a:t>
            </a:r>
          </a:p>
        </p:txBody>
      </p:sp>
      <p:pic>
        <p:nvPicPr>
          <p:cNvPr id="4" name="Picture 3"/>
          <p:cNvPicPr>
            <a:picLocks noChangeAspect="1"/>
          </p:cNvPicPr>
          <p:nvPr/>
        </p:nvPicPr>
        <p:blipFill>
          <a:blip r:embed="rId2"/>
          <a:stretch>
            <a:fillRect/>
          </a:stretch>
        </p:blipFill>
        <p:spPr>
          <a:xfrm>
            <a:off x="3522980" y="187960"/>
            <a:ext cx="5132705" cy="337439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Entity </a:t>
            </a:r>
          </a:p>
        </p:txBody>
      </p:sp>
      <p:sp>
        <p:nvSpPr>
          <p:cNvPr id="3" name="Content Placeholder 2"/>
          <p:cNvSpPr>
            <a:spLocks noGrp="1"/>
          </p:cNvSpPr>
          <p:nvPr>
            <p:ph sz="quarter" idx="1"/>
          </p:nvPr>
        </p:nvSpPr>
        <p:spPr/>
        <p:txBody>
          <a:bodyPr/>
          <a:lstStyle/>
          <a:p>
            <a:r>
              <a:rPr lang="en-US" sz="1800" b="0" i="0" dirty="0">
                <a:solidFill>
                  <a:srgbClr val="000000"/>
                </a:solidFill>
                <a:effectLst/>
                <a:latin typeface="SabonLTStd-Roman"/>
              </a:rPr>
              <a:t>An entity represents a concept in your domain that is defined by its identity rather than its attributes. Although an entity’s identity remains fixed throughout its lifecycle, its attributes may change</a:t>
            </a:r>
            <a:r>
              <a:rPr lang="en-US" dirty="0"/>
              <a:t> </a:t>
            </a:r>
            <a:br>
              <a:rPr lang="en-US" dirty="0"/>
            </a:br>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Entity </a:t>
            </a:r>
          </a:p>
        </p:txBody>
      </p:sp>
      <p:sp>
        <p:nvSpPr>
          <p:cNvPr id="3" name="Content Placeholder 2"/>
          <p:cNvSpPr>
            <a:spLocks noGrp="1"/>
          </p:cNvSpPr>
          <p:nvPr>
            <p:ph sz="quarter" idx="1"/>
          </p:nvPr>
        </p:nvSpPr>
        <p:spPr/>
        <p:txBody>
          <a:bodyPr>
            <a:normAutofit fontScale="85000" lnSpcReduction="20000"/>
          </a:bodyPr>
          <a:lstStyle/>
          <a:p>
            <a:pPr marL="0" indent="0">
              <a:lnSpc>
                <a:spcPct val="160000"/>
              </a:lnSpc>
              <a:buNone/>
            </a:pPr>
            <a:r>
              <a:rPr lang="en-US" sz="2400" b="0" i="0" dirty="0">
                <a:solidFill>
                  <a:srgbClr val="000000"/>
                </a:solidFill>
                <a:effectLst/>
                <a:latin typeface="SabonLTStd-Roman"/>
              </a:rPr>
              <a:t>An entity represents a concept in your domain that is defined by its identity rather than its attributes. Although an entity’s identity remains fixed throughout its lifecycle, its attributes may change</a:t>
            </a:r>
            <a:r>
              <a:rPr lang="en-US" sz="2400" dirty="0"/>
              <a:t> </a:t>
            </a:r>
            <a:br>
              <a:rPr lang="en-US" dirty="0"/>
            </a:br>
            <a:endParaRPr lang="en-US" dirty="0"/>
          </a:p>
          <a:p>
            <a:endParaRPr lang="en-US" dirty="0"/>
          </a:p>
          <a:p>
            <a:r>
              <a:rPr lang="en-US" dirty="0"/>
              <a:t>Has Identity</a:t>
            </a:r>
          </a:p>
          <a:p>
            <a:endParaRPr lang="en-US" dirty="0"/>
          </a:p>
          <a:p>
            <a:r>
              <a:rPr lang="en-US" dirty="0"/>
              <a:t>Identity ‐Based Equality</a:t>
            </a:r>
          </a:p>
          <a:p>
            <a:endParaRPr lang="en-US" dirty="0"/>
          </a:p>
          <a:p>
            <a:r>
              <a:rPr lang="en-US" dirty="0"/>
              <a:t>Has life cycle in system</a:t>
            </a:r>
          </a:p>
        </p:txBody>
      </p:sp>
    </p:spTree>
    <p:extLst>
      <p:ext uri="{BB962C8B-B14F-4D97-AF65-F5344CB8AC3E}">
        <p14:creationId xmlns:p14="http://schemas.microsoft.com/office/powerpoint/2010/main" val="36638207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Entity</a:t>
            </a:r>
          </a:p>
        </p:txBody>
      </p:sp>
      <p:sp>
        <p:nvSpPr>
          <p:cNvPr id="3" name="Content Placeholder 2"/>
          <p:cNvSpPr>
            <a:spLocks noGrp="1"/>
          </p:cNvSpPr>
          <p:nvPr>
            <p:ph sz="quarter" idx="1"/>
          </p:nvPr>
        </p:nvSpPr>
        <p:spPr>
          <a:xfrm>
            <a:off x="612648" y="1600200"/>
            <a:ext cx="8153400" cy="1600200"/>
          </a:xfrm>
        </p:spPr>
        <p:txBody>
          <a:bodyPr/>
          <a:lstStyle/>
          <a:p>
            <a:endParaRPr lang="en-US" dirty="0"/>
          </a:p>
        </p:txBody>
      </p:sp>
      <p:pic>
        <p:nvPicPr>
          <p:cNvPr id="4" name="Content Placeholder 3" descr="Entities"/>
          <p:cNvPicPr>
            <a:picLocks noChangeAspect="1"/>
          </p:cNvPicPr>
          <p:nvPr/>
        </p:nvPicPr>
        <p:blipFill>
          <a:blip r:embed="rId3"/>
          <a:stretch>
            <a:fillRect/>
          </a:stretch>
        </p:blipFill>
        <p:spPr>
          <a:xfrm>
            <a:off x="304800" y="1676400"/>
            <a:ext cx="8839200" cy="518160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Entity</a:t>
            </a:r>
          </a:p>
        </p:txBody>
      </p:sp>
      <p:pic>
        <p:nvPicPr>
          <p:cNvPr id="9218" name="Picture 2"/>
          <p:cNvPicPr>
            <a:picLocks noGrp="1" noChangeAspect="1" noChangeArrowheads="1"/>
          </p:cNvPicPr>
          <p:nvPr>
            <p:ph sz="quarter" idx="1"/>
          </p:nvPr>
        </p:nvPicPr>
        <p:blipFill>
          <a:blip r:embed="rId2"/>
          <a:srcRect/>
          <a:stretch>
            <a:fillRect/>
          </a:stretch>
        </p:blipFill>
        <p:spPr bwMode="auto">
          <a:xfrm>
            <a:off x="228600" y="1676400"/>
            <a:ext cx="8610600" cy="4952999"/>
          </a:xfrm>
          <a:prstGeom prst="rect">
            <a:avLst/>
          </a:prstGeom>
          <a:noFill/>
          <a:ln w="9525">
            <a:no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Value Object </a:t>
            </a:r>
            <a:br>
              <a:rPr lang="en-US" dirty="0"/>
            </a:br>
            <a:endParaRPr lang="en-US" dirty="0"/>
          </a:p>
        </p:txBody>
      </p:sp>
      <p:sp>
        <p:nvSpPr>
          <p:cNvPr id="3" name="Content Placeholder 2"/>
          <p:cNvSpPr>
            <a:spLocks noGrp="1"/>
          </p:cNvSpPr>
          <p:nvPr>
            <p:ph sz="quarter" idx="1"/>
          </p:nvPr>
        </p:nvSpPr>
        <p:spPr/>
        <p:txBody>
          <a:bodyPr>
            <a:normAutofit lnSpcReduction="10000"/>
          </a:bodyPr>
          <a:lstStyle/>
          <a:p>
            <a:pPr marL="0" indent="0">
              <a:lnSpc>
                <a:spcPct val="150000"/>
              </a:lnSpc>
              <a:buNone/>
            </a:pPr>
            <a:r>
              <a:rPr lang="en-US" sz="1800" b="0" i="0" dirty="0">
                <a:solidFill>
                  <a:srgbClr val="000000"/>
                </a:solidFill>
                <a:effectLst/>
                <a:latin typeface="SabonLTStd-Roman"/>
              </a:rPr>
              <a:t>Value objects represent the elements or concepts of your domain that are known only by their characteristics; </a:t>
            </a:r>
          </a:p>
          <a:p>
            <a:pPr marL="0" indent="0">
              <a:lnSpc>
                <a:spcPct val="150000"/>
              </a:lnSpc>
              <a:buNone/>
            </a:pPr>
            <a:r>
              <a:rPr lang="en-US" sz="1800" b="0" i="0" dirty="0">
                <a:solidFill>
                  <a:srgbClr val="000000"/>
                </a:solidFill>
                <a:effectLst/>
                <a:latin typeface="SabonLTStd-Roman"/>
              </a:rPr>
              <a:t>they are used as descriptors for elements in your model;</a:t>
            </a:r>
          </a:p>
          <a:p>
            <a:pPr marL="0" indent="0">
              <a:lnSpc>
                <a:spcPct val="150000"/>
              </a:lnSpc>
              <a:buNone/>
            </a:pPr>
            <a:r>
              <a:rPr lang="en-US" sz="1800" b="0" i="0">
                <a:solidFill>
                  <a:srgbClr val="000000"/>
                </a:solidFill>
                <a:effectLst/>
                <a:latin typeface="SabonLTStd-Roman"/>
              </a:rPr>
              <a:t> </a:t>
            </a:r>
            <a:r>
              <a:rPr lang="en-US" sz="1800" b="0" i="0" dirty="0">
                <a:solidFill>
                  <a:srgbClr val="000000"/>
                </a:solidFill>
                <a:effectLst/>
                <a:latin typeface="SabonLTStd-Roman"/>
              </a:rPr>
              <a:t>they do not require a unique identity. </a:t>
            </a:r>
            <a:br>
              <a:rPr lang="en-US"/>
            </a:br>
            <a:endParaRPr lang="en-US" dirty="0"/>
          </a:p>
          <a:p>
            <a:r>
              <a:rPr lang="en-US" dirty="0"/>
              <a:t>Identity‐Less</a:t>
            </a:r>
          </a:p>
          <a:p>
            <a:r>
              <a:rPr lang="en-US" dirty="0"/>
              <a:t>Immutable</a:t>
            </a:r>
          </a:p>
          <a:p>
            <a:r>
              <a:rPr lang="en-US" dirty="0"/>
              <a:t>Attribute‐Based Equality</a:t>
            </a:r>
          </a:p>
          <a:p>
            <a:r>
              <a:rPr lang="en-US" dirty="0"/>
              <a:t>Self‐Validating</a:t>
            </a:r>
          </a:p>
          <a:p>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Object</a:t>
            </a:r>
          </a:p>
        </p:txBody>
      </p:sp>
      <p:pic>
        <p:nvPicPr>
          <p:cNvPr id="4" name="Content Placeholder 3" descr="ValueObjects"/>
          <p:cNvPicPr>
            <a:picLocks noGrp="1" noChangeAspect="1"/>
          </p:cNvPicPr>
          <p:nvPr>
            <p:ph sz="quarter" idx="1"/>
          </p:nvPr>
        </p:nvPicPr>
        <p:blipFill>
          <a:blip r:embed="rId3"/>
          <a:stretch>
            <a:fillRect/>
          </a:stretch>
        </p:blipFill>
        <p:spPr>
          <a:xfrm>
            <a:off x="212284" y="1524000"/>
            <a:ext cx="8931716" cy="502920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76200"/>
            <a:ext cx="8153400" cy="1143000"/>
          </a:xfrm>
        </p:spPr>
        <p:txBody>
          <a:bodyPr>
            <a:normAutofit/>
          </a:bodyPr>
          <a:lstStyle/>
          <a:p>
            <a:r>
              <a:rPr lang="en-US" sz="4000" dirty="0"/>
              <a:t>Value Object</a:t>
            </a:r>
          </a:p>
        </p:txBody>
      </p:sp>
      <p:pic>
        <p:nvPicPr>
          <p:cNvPr id="10242" name="Picture 2"/>
          <p:cNvPicPr>
            <a:picLocks noGrp="1" noChangeAspect="1" noChangeArrowheads="1"/>
          </p:cNvPicPr>
          <p:nvPr>
            <p:ph sz="quarter" idx="1"/>
          </p:nvPr>
        </p:nvPicPr>
        <p:blipFill>
          <a:blip r:embed="rId2"/>
          <a:srcRect/>
          <a:stretch>
            <a:fillRect/>
          </a:stretch>
        </p:blipFill>
        <p:spPr bwMode="auto">
          <a:xfrm>
            <a:off x="762000" y="1942123"/>
            <a:ext cx="5271654" cy="4077677"/>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Big Boll Of Mud (BBOM)</a:t>
            </a:r>
          </a:p>
        </p:txBody>
      </p:sp>
      <p:pic>
        <p:nvPicPr>
          <p:cNvPr id="4" name="Content Placeholder 3" descr="BBOM"/>
          <p:cNvPicPr>
            <a:picLocks noGrp="1" noChangeAspect="1"/>
          </p:cNvPicPr>
          <p:nvPr>
            <p:ph sz="quarter" idx="1"/>
          </p:nvPr>
        </p:nvPicPr>
        <p:blipFill>
          <a:blip r:embed="rId3"/>
          <a:stretch>
            <a:fillRect/>
          </a:stretch>
        </p:blipFill>
        <p:spPr>
          <a:xfrm>
            <a:off x="612648" y="1447800"/>
            <a:ext cx="7924800" cy="4857670"/>
          </a:xfrm>
          <a:prstGeom prst="rect">
            <a:avLst/>
          </a:prstGeom>
        </p:spPr>
      </p:pic>
    </p:spTree>
    <p:extLst>
      <p:ext uri="{BB962C8B-B14F-4D97-AF65-F5344CB8AC3E}">
        <p14:creationId xmlns:p14="http://schemas.microsoft.com/office/powerpoint/2010/main" val="31491993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Aggregate</a:t>
            </a:r>
          </a:p>
        </p:txBody>
      </p:sp>
      <p:sp>
        <p:nvSpPr>
          <p:cNvPr id="3" name="Content Placeholder 2"/>
          <p:cNvSpPr>
            <a:spLocks noGrp="1"/>
          </p:cNvSpPr>
          <p:nvPr>
            <p:ph sz="quarter" idx="1"/>
          </p:nvPr>
        </p:nvSpPr>
        <p:spPr/>
        <p:txBody>
          <a:bodyPr>
            <a:normAutofit fontScale="97500"/>
          </a:bodyPr>
          <a:lstStyle/>
          <a:p>
            <a:r>
              <a:rPr lang="en-US" dirty="0"/>
              <a:t>Aggregate is a cluster of domain objects that can be treated as a single unit.</a:t>
            </a:r>
          </a:p>
          <a:p>
            <a:endParaRPr lang="en-US" dirty="0"/>
          </a:p>
          <a:p>
            <a:r>
              <a:rPr lang="en-US" dirty="0"/>
              <a:t> It’s a transactional boundries for object graphs.</a:t>
            </a:r>
          </a:p>
          <a:p>
            <a:endParaRPr lang="en-US" dirty="0"/>
          </a:p>
          <a:p>
            <a:r>
              <a:rPr lang="en-US" dirty="0"/>
              <a:t>An example may be an order and its line-items, these will be separate objects, but it's useful to treat the order (together with its line items) as a single aggregate.</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Aggregate root</a:t>
            </a:r>
          </a:p>
        </p:txBody>
      </p:sp>
      <p:sp>
        <p:nvSpPr>
          <p:cNvPr id="3" name="Content Placeholder 2"/>
          <p:cNvSpPr>
            <a:spLocks noGrp="1"/>
          </p:cNvSpPr>
          <p:nvPr>
            <p:ph sz="quarter" idx="1"/>
          </p:nvPr>
        </p:nvSpPr>
        <p:spPr/>
        <p:txBody>
          <a:bodyPr>
            <a:normAutofit fontScale="97500"/>
          </a:bodyPr>
          <a:lstStyle/>
          <a:p>
            <a:r>
              <a:rPr lang="en-US" dirty="0"/>
              <a:t>An aggregate root, acts as the entry point into the aggregate.</a:t>
            </a:r>
          </a:p>
          <a:p>
            <a:endParaRPr lang="en-US" dirty="0"/>
          </a:p>
          <a:p>
            <a:r>
              <a:rPr lang="en-US">
                <a:sym typeface="+mn-ea"/>
              </a:rPr>
              <a:t>Aggregates represent domain concepts, not just generic collections of domain objects</a:t>
            </a:r>
          </a:p>
          <a:p>
            <a:endParaRPr lang="en-US" dirty="0"/>
          </a:p>
          <a:p>
            <a:r>
              <a:rPr lang="en-US">
                <a:sym typeface="+mn-ea"/>
              </a:rPr>
              <a:t>Align aggregate boundaries with domain invariants to help enforce them</a:t>
            </a:r>
            <a:endParaRPr lang="en-US" dirty="0"/>
          </a:p>
          <a:p>
            <a:endParaRPr 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Invariant</a:t>
            </a:r>
          </a:p>
        </p:txBody>
      </p:sp>
      <p:sp>
        <p:nvSpPr>
          <p:cNvPr id="3" name="Content Placeholder 2"/>
          <p:cNvSpPr>
            <a:spLocks noGrp="1"/>
          </p:cNvSpPr>
          <p:nvPr>
            <p:ph sz="quarter" idx="1"/>
          </p:nvPr>
        </p:nvSpPr>
        <p:spPr/>
        <p:txBody>
          <a:bodyPr/>
          <a:lstStyle/>
          <a:p>
            <a:r>
              <a:rPr lang="en-US" dirty="0"/>
              <a:t>An invariant is a business rule that must always be consistent.</a:t>
            </a:r>
          </a:p>
          <a:p>
            <a:endParaRPr lang="en-US" dirty="0"/>
          </a:p>
          <a:p>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28600" y="1676400"/>
            <a:ext cx="8915400" cy="487680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A49A04C-1C42-F36E-4AE7-2B94F0FA1A32}"/>
              </a:ext>
            </a:extLst>
          </p:cNvPr>
          <p:cNvPicPr>
            <a:picLocks noChangeAspect="1"/>
          </p:cNvPicPr>
          <p:nvPr/>
        </p:nvPicPr>
        <p:blipFill>
          <a:blip r:embed="rId3"/>
          <a:stretch>
            <a:fillRect/>
          </a:stretch>
        </p:blipFill>
        <p:spPr>
          <a:xfrm>
            <a:off x="196268" y="1752600"/>
            <a:ext cx="8033331" cy="4724400"/>
          </a:xfrm>
          <a:prstGeom prst="rect">
            <a:avLst/>
          </a:prstGeom>
        </p:spPr>
      </p:pic>
    </p:spTree>
    <p:extLst>
      <p:ext uri="{BB962C8B-B14F-4D97-AF65-F5344CB8AC3E}">
        <p14:creationId xmlns:p14="http://schemas.microsoft.com/office/powerpoint/2010/main" val="20896460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Aggregate Design Rules </a:t>
            </a:r>
            <a:endParaRPr lang="en-US"/>
          </a:p>
        </p:txBody>
      </p:sp>
      <p:sp>
        <p:nvSpPr>
          <p:cNvPr id="3" name="Content Placeholder 2"/>
          <p:cNvSpPr>
            <a:spLocks noGrp="1"/>
          </p:cNvSpPr>
          <p:nvPr>
            <p:ph sz="quarter" idx="1"/>
          </p:nvPr>
        </p:nvSpPr>
        <p:spPr/>
        <p:txBody>
          <a:bodyPr>
            <a:normAutofit fontScale="90000" lnSpcReduction="10000"/>
          </a:bodyPr>
          <a:lstStyle/>
          <a:p>
            <a:r>
              <a:rPr lang="en-US" sz="2400">
                <a:sym typeface="+mn-ea"/>
              </a:rPr>
              <a:t>Desigine Small Aggregate</a:t>
            </a:r>
          </a:p>
          <a:p>
            <a:endParaRPr lang="en-US" sz="2400">
              <a:sym typeface="+mn-ea"/>
            </a:endParaRPr>
          </a:p>
          <a:p>
            <a:r>
              <a:rPr lang="en-US" sz="2400">
                <a:sym typeface="+mn-ea"/>
              </a:rPr>
              <a:t>Allowing Only Roots to Have Global Identity</a:t>
            </a:r>
          </a:p>
          <a:p>
            <a:endParaRPr lang="en-US" sz="2400">
              <a:sym typeface="+mn-ea"/>
            </a:endParaRPr>
          </a:p>
          <a:p>
            <a:r>
              <a:rPr lang="en-US" sz="2400">
                <a:sym typeface="+mn-ea"/>
              </a:rPr>
              <a:t>Domain objects outside the aggregate can only hold a reference to the aggregate root  ID</a:t>
            </a:r>
          </a:p>
          <a:p>
            <a:endParaRPr lang="en-US" sz="2400"/>
          </a:p>
          <a:p>
            <a:r>
              <a:rPr lang="en-US" sz="2400">
                <a:sym typeface="+mn-ea"/>
              </a:rPr>
              <a:t>Only aggregate roots can be obtained directly with database queries</a:t>
            </a:r>
          </a:p>
          <a:p>
            <a:endParaRPr lang="en-US" sz="2400"/>
          </a:p>
          <a:p>
            <a:r>
              <a:rPr lang="en-US" sz="2400">
                <a:sym typeface="+mn-ea"/>
              </a:rPr>
              <a:t>An aggregate must be fully persisted or fully rolled back within a transaction to retain consistency</a:t>
            </a:r>
            <a:endParaRPr lang="en-US" sz="2400"/>
          </a:p>
          <a:p>
            <a:endParaRPr lang="en-US" sz="2000">
              <a:sym typeface="+mn-ea"/>
            </a:endParaRPr>
          </a:p>
          <a:p>
            <a:endParaRPr lang="en-US" sz="1800"/>
          </a:p>
          <a:p>
            <a:endParaRPr lang="en-US" sz="1800" dirty="0"/>
          </a:p>
          <a:p>
            <a:endParaRPr lang="en-US" sz="18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sym typeface="+mn-ea"/>
              </a:rPr>
              <a:t>Aggregate Design Rules </a:t>
            </a:r>
            <a:br>
              <a:rPr lang="en-US"/>
            </a:br>
            <a:endParaRPr lang="en-US"/>
          </a:p>
        </p:txBody>
      </p:sp>
      <p:sp>
        <p:nvSpPr>
          <p:cNvPr id="3" name="Content Placeholder 2"/>
          <p:cNvSpPr>
            <a:spLocks noGrp="1"/>
          </p:cNvSpPr>
          <p:nvPr>
            <p:ph sz="quarter" idx="1"/>
          </p:nvPr>
        </p:nvSpPr>
        <p:spPr/>
        <p:txBody>
          <a:bodyPr/>
          <a:lstStyle/>
          <a:p>
            <a:r>
              <a:rPr lang="en-US" sz="2000">
                <a:sym typeface="+mn-ea"/>
              </a:rPr>
              <a:t>No domain objects outside the boundary of the aggregate can hold a reference to internal objects</a:t>
            </a:r>
          </a:p>
          <a:p>
            <a:endParaRPr lang="en-US" sz="2000">
              <a:sym typeface="+mn-ea"/>
            </a:endParaRPr>
          </a:p>
          <a:p>
            <a:r>
              <a:rPr lang="en-US" sz="2000">
                <a:sym typeface="+mn-ea"/>
              </a:rPr>
              <a:t>Transactions should, ideally, not cross aggregate boundaries</a:t>
            </a:r>
          </a:p>
          <a:p>
            <a:endParaRPr lang="en-US" sz="2000"/>
          </a:p>
          <a:p>
            <a:r>
              <a:rPr lang="en-US" sz="2000">
                <a:sym typeface="+mn-ea"/>
              </a:rPr>
              <a:t>There can be inconsistencies between aggregates; use domain events to update aggregates in a separate transaction</a:t>
            </a:r>
          </a:p>
          <a:p>
            <a:endParaRPr lang="en-US" sz="2000" dirty="0">
              <a:sym typeface="+mn-ea"/>
            </a:endParaRPr>
          </a:p>
          <a:p>
            <a:r>
              <a:rPr lang="en-US" sz="2000">
                <a:sym typeface="+mn-ea"/>
              </a:rPr>
              <a:t>When an aggregate is deleted all the domain objects within it must be removed as well</a:t>
            </a:r>
            <a:endParaRPr lang="en-US" sz="2000" dirty="0">
              <a:sym typeface="+mn-ea"/>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038860"/>
            <a:ext cx="7925435" cy="1828800"/>
          </a:xfrm>
        </p:spPr>
        <p:txBody>
          <a:bodyPr/>
          <a:lstStyle/>
          <a:p>
            <a:pPr algn="ctr"/>
            <a:r>
              <a:rPr lang="en-US" dirty="0"/>
              <a:t>Service</a:t>
            </a:r>
          </a:p>
        </p:txBody>
      </p:sp>
      <p:sp>
        <p:nvSpPr>
          <p:cNvPr id="3" name="Subtitle 2"/>
          <p:cNvSpPr>
            <a:spLocks noGrp="1"/>
          </p:cNvSpPr>
          <p:nvPr>
            <p:ph type="subTitle" idx="1"/>
          </p:nvPr>
        </p:nvSpPr>
        <p:spPr/>
        <p:txBody>
          <a:bodyPr/>
          <a:lstStyle/>
          <a:p>
            <a:r>
              <a:rPr lang="en-US" dirty="0"/>
              <a:t>DDD</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mn-ea"/>
              </a:rPr>
              <a:t>Different Services</a:t>
            </a:r>
            <a:endParaRPr lang="en-US"/>
          </a:p>
        </p:txBody>
      </p:sp>
      <p:sp>
        <p:nvSpPr>
          <p:cNvPr id="3" name="Content Placeholder 2"/>
          <p:cNvSpPr>
            <a:spLocks noGrp="1"/>
          </p:cNvSpPr>
          <p:nvPr>
            <p:ph sz="quarter" idx="1"/>
          </p:nvPr>
        </p:nvSpPr>
        <p:spPr/>
        <p:txBody>
          <a:bodyPr/>
          <a:lstStyle/>
          <a:p>
            <a:r>
              <a:rPr lang="en-US" dirty="0">
                <a:sym typeface="+mn-ea"/>
              </a:rPr>
              <a:t>Domain Services</a:t>
            </a:r>
            <a:endParaRPr lang="en-US" dirty="0"/>
          </a:p>
          <a:p>
            <a:endParaRPr lang="en-US" dirty="0"/>
          </a:p>
          <a:p>
            <a:r>
              <a:rPr lang="en-US" dirty="0">
                <a:sym typeface="+mn-ea"/>
              </a:rPr>
              <a:t>Application Services</a:t>
            </a:r>
            <a:endParaRPr lang="en-US" dirty="0"/>
          </a:p>
          <a:p>
            <a:endParaRPr lang="en-US" dirty="0"/>
          </a:p>
          <a:p>
            <a:r>
              <a:rPr lang="en-US" dirty="0">
                <a:sym typeface="+mn-ea"/>
              </a:rPr>
              <a:t>Infrastructure Service</a:t>
            </a:r>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3275" y="775970"/>
            <a:ext cx="8153400" cy="753110"/>
          </a:xfrm>
        </p:spPr>
        <p:txBody>
          <a:bodyPr>
            <a:normAutofit fontScale="90000"/>
          </a:bodyPr>
          <a:lstStyle/>
          <a:p>
            <a:r>
              <a:rPr lang="en-US" dirty="0">
                <a:sym typeface="+mn-ea"/>
              </a:rPr>
              <a:t>Domain Service</a:t>
            </a:r>
            <a:br>
              <a:rPr lang="en-US" dirty="0"/>
            </a:br>
            <a:endParaRPr lang="en-US"/>
          </a:p>
        </p:txBody>
      </p:sp>
      <p:sp>
        <p:nvSpPr>
          <p:cNvPr id="3" name="Content Placeholder 2"/>
          <p:cNvSpPr>
            <a:spLocks noGrp="1"/>
          </p:cNvSpPr>
          <p:nvPr>
            <p:ph sz="quarter" idx="1"/>
          </p:nvPr>
        </p:nvSpPr>
        <p:spPr/>
        <p:txBody>
          <a:bodyPr/>
          <a:lstStyle/>
          <a:p>
            <a:r>
              <a:rPr lang="en-US" dirty="0">
                <a:sym typeface="+mn-ea"/>
              </a:rPr>
              <a:t>When a significant process or transformation in the domain is not a natural responsibility of an Entity or Value Object, add an operation to the model as a standalone interface declared as a Service.</a:t>
            </a:r>
          </a:p>
          <a:p>
            <a:endParaRPr lang="en-US" dirty="0">
              <a:sym typeface="+mn-ea"/>
            </a:endParaRPr>
          </a:p>
          <a:p>
            <a:r>
              <a:rPr lang="en-US" dirty="0">
                <a:sym typeface="+mn-ea"/>
              </a:rPr>
              <a:t>A </a:t>
            </a:r>
            <a:r>
              <a:rPr lang="en-US" i="1" u="sng" dirty="0">
                <a:sym typeface="+mn-ea"/>
              </a:rPr>
              <a:t>Service</a:t>
            </a:r>
            <a:r>
              <a:rPr lang="en-US" dirty="0">
                <a:sym typeface="+mn-ea"/>
              </a:rPr>
              <a:t> in the domain is a stateless operation that fulfills a domain-specific task.</a:t>
            </a:r>
            <a:endParaRPr lang="en-US" dirty="0"/>
          </a:p>
          <a:p>
            <a:endParaRPr lang="en-US" dirty="0"/>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t>The Challenges of a Single Model</a:t>
            </a:r>
          </a:p>
        </p:txBody>
      </p:sp>
      <p:pic>
        <p:nvPicPr>
          <p:cNvPr id="6" name="Content Placeholder 5"/>
          <p:cNvPicPr>
            <a:picLocks noGrp="1" noChangeAspect="1"/>
          </p:cNvPicPr>
          <p:nvPr>
            <p:ph sz="quarter" idx="1"/>
          </p:nvPr>
        </p:nvPicPr>
        <p:blipFill>
          <a:blip r:embed="rId3"/>
          <a:stretch>
            <a:fillRect/>
          </a:stretch>
        </p:blipFill>
        <p:spPr>
          <a:xfrm>
            <a:off x="183515" y="1625600"/>
            <a:ext cx="4312285" cy="4795520"/>
          </a:xfrm>
          <a:prstGeom prst="rect">
            <a:avLst/>
          </a:prstGeom>
        </p:spPr>
      </p:pic>
      <p:pic>
        <p:nvPicPr>
          <p:cNvPr id="7" name="Content Placeholder 6"/>
          <p:cNvPicPr>
            <a:picLocks noGrp="1" noChangeAspect="1"/>
          </p:cNvPicPr>
          <p:nvPr>
            <p:ph sz="quarter" idx="2"/>
          </p:nvPr>
        </p:nvPicPr>
        <p:blipFill>
          <a:blip r:embed="rId4"/>
          <a:stretch>
            <a:fillRect/>
          </a:stretch>
        </p:blipFill>
        <p:spPr>
          <a:xfrm>
            <a:off x="4303395" y="1725930"/>
            <a:ext cx="4754245" cy="4694555"/>
          </a:xfrm>
          <a:prstGeom prst="rect">
            <a:avLst/>
          </a:prstGeom>
        </p:spPr>
      </p:pic>
      <p:sp>
        <p:nvSpPr>
          <p:cNvPr id="8" name="Right Arrow 7"/>
          <p:cNvSpPr/>
          <p:nvPr/>
        </p:nvSpPr>
        <p:spPr>
          <a:xfrm>
            <a:off x="4072255" y="3718560"/>
            <a:ext cx="110236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t>Avoiding Anemic Domain Models</a:t>
            </a:r>
          </a:p>
        </p:txBody>
      </p:sp>
      <p:sp>
        <p:nvSpPr>
          <p:cNvPr id="3" name="Content Placeholder 2"/>
          <p:cNvSpPr>
            <a:spLocks noGrp="1"/>
          </p:cNvSpPr>
          <p:nvPr>
            <p:ph sz="quarter" idx="1"/>
          </p:nvPr>
        </p:nvSpPr>
        <p:spPr/>
        <p:txBody>
          <a:bodyPr/>
          <a:lstStyle/>
          <a:p>
            <a:r>
              <a:rPr lang="en-US"/>
              <a:t>Be careful not to push too much logic into domain services</a:t>
            </a:r>
          </a:p>
          <a:p>
            <a:endParaRPr lang="en-US"/>
          </a:p>
          <a:p>
            <a:r>
              <a:rPr lang="en-US"/>
              <a:t>Low conceptual cohesion</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ym typeface="+mn-ea"/>
              </a:rPr>
              <a:t>Domain Events</a:t>
            </a:r>
            <a:br>
              <a:rPr lang="en-US" dirty="0"/>
            </a:br>
            <a:endParaRPr lang="en-US" dirty="0"/>
          </a:p>
        </p:txBody>
      </p:sp>
      <p:sp>
        <p:nvSpPr>
          <p:cNvPr id="3" name="Content Placeholder 2"/>
          <p:cNvSpPr>
            <a:spLocks noGrp="1"/>
          </p:cNvSpPr>
          <p:nvPr>
            <p:ph sz="quarter" idx="1"/>
          </p:nvPr>
        </p:nvSpPr>
        <p:spPr/>
        <p:txBody>
          <a:bodyPr/>
          <a:lstStyle/>
          <a:p>
            <a:r>
              <a:rPr lang="en-US" dirty="0">
                <a:sym typeface="+mn-ea"/>
              </a:rPr>
              <a:t>Use a </a:t>
            </a:r>
            <a:r>
              <a:rPr lang="en-US" i="1" u="sng" dirty="0">
                <a:sym typeface="+mn-ea"/>
              </a:rPr>
              <a:t>Domain Event</a:t>
            </a:r>
            <a:r>
              <a:rPr lang="en-US" i="1" dirty="0">
                <a:sym typeface="+mn-ea"/>
              </a:rPr>
              <a:t> </a:t>
            </a:r>
            <a:r>
              <a:rPr lang="en-US" dirty="0">
                <a:sym typeface="+mn-ea"/>
              </a:rPr>
              <a:t>to capture an occurrence of something that happened in the domain. This is an extremely powerful modeling tool.</a:t>
            </a:r>
            <a:endParaRPr lang="en-US" dirty="0"/>
          </a:p>
          <a:p>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mn-ea"/>
              </a:rPr>
              <a:t>Factory</a:t>
            </a:r>
            <a:endParaRPr lang="en-US"/>
          </a:p>
        </p:txBody>
      </p:sp>
      <p:sp>
        <p:nvSpPr>
          <p:cNvPr id="3" name="Content Placeholder 2"/>
          <p:cNvSpPr>
            <a:spLocks noGrp="1"/>
          </p:cNvSpPr>
          <p:nvPr>
            <p:ph sz="quarter" idx="1"/>
          </p:nvPr>
        </p:nvSpPr>
        <p:spPr/>
        <p:txBody>
          <a:bodyPr/>
          <a:lstStyle/>
          <a:p>
            <a:r>
              <a:rPr lang="en-US" dirty="0">
                <a:sym typeface="+mn-ea"/>
              </a:rPr>
              <a:t>When creation of an object, or an entire Aggregate becomes complicated or eveals too much of the internal structure, </a:t>
            </a:r>
            <a:r>
              <a:rPr lang="en-US" i="1" u="sng" dirty="0">
                <a:sym typeface="+mn-ea"/>
              </a:rPr>
              <a:t>Factories</a:t>
            </a:r>
            <a:r>
              <a:rPr lang="en-US" dirty="0">
                <a:sym typeface="+mn-ea"/>
              </a:rPr>
              <a:t> provide encapsulation.</a:t>
            </a:r>
            <a:endParaRPr lang="en-US" dirty="0"/>
          </a:p>
          <a:p>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mn-ea"/>
              </a:rPr>
              <a:t>Repository</a:t>
            </a:r>
            <a:endParaRPr lang="en-US"/>
          </a:p>
        </p:txBody>
      </p:sp>
      <p:sp>
        <p:nvSpPr>
          <p:cNvPr id="3" name="Content Placeholder 2"/>
          <p:cNvSpPr>
            <a:spLocks noGrp="1"/>
          </p:cNvSpPr>
          <p:nvPr>
            <p:ph sz="quarter" idx="1"/>
          </p:nvPr>
        </p:nvSpPr>
        <p:spPr/>
        <p:txBody>
          <a:bodyPr/>
          <a:lstStyle/>
          <a:p>
            <a:r>
              <a:rPr lang="en-US" dirty="0">
                <a:sym typeface="+mn-ea"/>
              </a:rPr>
              <a:t>A </a:t>
            </a:r>
            <a:r>
              <a:rPr lang="en-US" i="1" u="sng" dirty="0">
                <a:sym typeface="+mn-ea"/>
              </a:rPr>
              <a:t>Repository</a:t>
            </a:r>
            <a:r>
              <a:rPr lang="en-US" dirty="0">
                <a:sym typeface="+mn-ea"/>
              </a:rPr>
              <a:t> commonly refers to a storage location. </a:t>
            </a:r>
            <a:endParaRPr lang="en-US" dirty="0"/>
          </a:p>
          <a:p>
            <a:endParaRPr lang="en-US" dirty="0"/>
          </a:p>
          <a:p>
            <a:endParaRPr lang="en-US" dirty="0"/>
          </a:p>
          <a:p>
            <a:r>
              <a:rPr lang="en-US" dirty="0">
                <a:sym typeface="+mn-ea"/>
              </a:rPr>
              <a:t>A repository is used to manage aggregate persistence and retrieval while ensuring that </a:t>
            </a:r>
            <a:r>
              <a:rPr lang="en-US" dirty="0" err="1">
                <a:sym typeface="+mn-ea"/>
              </a:rPr>
              <a:t>thereis</a:t>
            </a:r>
            <a:r>
              <a:rPr lang="en-US" dirty="0">
                <a:sym typeface="+mn-ea"/>
              </a:rPr>
              <a:t> a separation between the domain model and the data model. </a:t>
            </a:r>
            <a:endParaRPr lang="en-US" dirty="0"/>
          </a:p>
          <a:p>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H:\Job-Study\Courses For Teaching\Course Content\.NET Enterprise Architecture\Images\DDD_15_Modeling_summary.png"/>
          <p:cNvPicPr>
            <a:picLocks noGrp="1" noChangeAspect="1" noChangeArrowheads="1"/>
          </p:cNvPicPr>
          <p:nvPr>
            <p:ph sz="quarter" idx="1"/>
          </p:nvPr>
        </p:nvPicPr>
        <p:blipFill>
          <a:blip r:embed="rId2"/>
          <a:srcRect/>
          <a:stretch>
            <a:fillRect/>
          </a:stretch>
        </p:blipFill>
        <p:spPr bwMode="auto">
          <a:xfrm>
            <a:off x="518160" y="1600200"/>
            <a:ext cx="8175625" cy="4495800"/>
          </a:xfrm>
          <a:prstGeom prst="rect">
            <a:avLst/>
          </a:prstGeom>
          <a:noFill/>
        </p:spPr>
      </p:pic>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470535" y="1600200"/>
            <a:ext cx="8056245" cy="449580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8965" y="1896110"/>
            <a:ext cx="7925435" cy="1828800"/>
          </a:xfrm>
        </p:spPr>
        <p:txBody>
          <a:bodyPr/>
          <a:lstStyle/>
          <a:p>
            <a:pPr algn="ctr"/>
            <a:r>
              <a:rPr lang="en-US" dirty="0">
                <a:sym typeface="+mn-ea"/>
              </a:rPr>
              <a:t>Architecture</a:t>
            </a:r>
            <a:endParaRPr lang="en-US" dirty="0"/>
          </a:p>
        </p:txBody>
      </p:sp>
      <p:sp>
        <p:nvSpPr>
          <p:cNvPr id="3" name="Subtitle 2"/>
          <p:cNvSpPr>
            <a:spLocks noGrp="1"/>
          </p:cNvSpPr>
          <p:nvPr>
            <p:ph type="subTitle" idx="1"/>
          </p:nvPr>
        </p:nvSpPr>
        <p:spPr/>
        <p:txBody>
          <a:bodyPr/>
          <a:lstStyle/>
          <a:p>
            <a:r>
              <a:rPr lang="en-US" dirty="0"/>
              <a:t>DDD</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n w="22225">
                  <a:solidFill>
                    <a:schemeClr val="accent2"/>
                  </a:solidFill>
                  <a:prstDash val="solid"/>
                </a:ln>
                <a:solidFill>
                  <a:schemeClr val="accent2">
                    <a:lumMod val="40000"/>
                    <a:lumOff val="60000"/>
                  </a:schemeClr>
                </a:solidFill>
                <a:effectLst/>
              </a:rPr>
              <a:t>Layered Architecture</a:t>
            </a:r>
          </a:p>
        </p:txBody>
      </p:sp>
      <p:sp>
        <p:nvSpPr>
          <p:cNvPr id="3" name="Content Placeholder 2"/>
          <p:cNvSpPr>
            <a:spLocks noGrp="1"/>
          </p:cNvSpPr>
          <p:nvPr>
            <p:ph idx="1"/>
          </p:nvPr>
        </p:nvSpPr>
        <p:spPr/>
        <p:txBody>
          <a:bodyPr/>
          <a:lstStyle/>
          <a:p>
            <a:r>
              <a:rPr lang="en-US" dirty="0"/>
              <a:t>Classic Layered Architecture :</a:t>
            </a:r>
          </a:p>
          <a:p>
            <a:endParaRPr lang="en-US" dirty="0"/>
          </a:p>
        </p:txBody>
      </p:sp>
      <p:pic>
        <p:nvPicPr>
          <p:cNvPr id="1026" name="Picture 2" descr="H:\Job-Study\Courses For Teaching\Course Content\.NET Enterprise Architecture\Images\DDD_14_Classic_three_segment_architecture.png"/>
          <p:cNvPicPr>
            <a:picLocks noChangeAspect="1" noChangeArrowheads="1"/>
          </p:cNvPicPr>
          <p:nvPr/>
        </p:nvPicPr>
        <p:blipFill>
          <a:blip r:embed="rId2"/>
          <a:srcRect/>
          <a:stretch>
            <a:fillRect/>
          </a:stretch>
        </p:blipFill>
        <p:spPr bwMode="auto">
          <a:xfrm>
            <a:off x="1101725" y="2413635"/>
            <a:ext cx="6570663" cy="3505200"/>
          </a:xfrm>
          <a:prstGeom prst="rect">
            <a:avLst/>
          </a:prstGeom>
          <a:noFill/>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Data-Driven Design</a:t>
            </a:r>
          </a:p>
        </p:txBody>
      </p:sp>
      <p:pic>
        <p:nvPicPr>
          <p:cNvPr id="4" name="Content Placeholder 3" descr="Screen-Shot-2017-05-10-at-11.34.29"/>
          <p:cNvPicPr>
            <a:picLocks noGrp="1" noChangeAspect="1"/>
          </p:cNvPicPr>
          <p:nvPr>
            <p:ph sz="quarter" idx="1"/>
          </p:nvPr>
        </p:nvPicPr>
        <p:blipFill>
          <a:blip r:embed="rId3"/>
          <a:stretch>
            <a:fillRect/>
          </a:stretch>
        </p:blipFill>
        <p:spPr>
          <a:xfrm>
            <a:off x="838835" y="1600200"/>
            <a:ext cx="7927340" cy="498475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n w="22225">
                  <a:solidFill>
                    <a:schemeClr val="accent2"/>
                  </a:solidFill>
                  <a:prstDash val="solid"/>
                </a:ln>
                <a:solidFill>
                  <a:schemeClr val="accent2">
                    <a:lumMod val="40000"/>
                    <a:lumOff val="60000"/>
                  </a:schemeClr>
                </a:solidFill>
                <a:effectLst/>
              </a:rPr>
              <a:t>Architecture of DDD applications</a:t>
            </a:r>
          </a:p>
        </p:txBody>
      </p:sp>
      <p:sp>
        <p:nvSpPr>
          <p:cNvPr id="3" name="Content Placeholder 2"/>
          <p:cNvSpPr>
            <a:spLocks noGrp="1"/>
          </p:cNvSpPr>
          <p:nvPr>
            <p:ph idx="1"/>
          </p:nvPr>
        </p:nvSpPr>
        <p:spPr/>
        <p:txBody>
          <a:bodyPr/>
          <a:lstStyle/>
          <a:p>
            <a:endParaRPr lang="en-US" dirty="0"/>
          </a:p>
          <a:p>
            <a:r>
              <a:rPr lang="en-US" dirty="0"/>
              <a:t>DDD is that it doesn’t require the use of any specific architecture.</a:t>
            </a:r>
          </a:p>
          <a:p>
            <a:endParaRPr lang="en-US" dirty="0"/>
          </a:p>
          <a:p>
            <a:r>
              <a:rPr lang="en-US" dirty="0"/>
              <a:t>The goal is to use just the right choices and combinations of architecture and architectural patterns.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F594973-53DA-CB71-07B4-FC424AEA33B5}"/>
              </a:ext>
            </a:extLst>
          </p:cNvPr>
          <p:cNvSpPr txBox="1"/>
          <p:nvPr/>
        </p:nvSpPr>
        <p:spPr>
          <a:xfrm>
            <a:off x="191307" y="1981200"/>
            <a:ext cx="8925799" cy="954107"/>
          </a:xfrm>
          <a:prstGeom prst="rect">
            <a:avLst/>
          </a:prstGeom>
          <a:noFill/>
        </p:spPr>
        <p:txBody>
          <a:bodyPr wrap="square">
            <a:spAutoFit/>
          </a:bodyPr>
          <a:lstStyle/>
          <a:p>
            <a:r>
              <a:rPr lang="en-US" sz="2800" b="0" i="0" dirty="0">
                <a:solidFill>
                  <a:srgbClr val="000000"/>
                </a:solidFill>
                <a:effectLst/>
                <a:latin typeface="BookmanStd-Light"/>
              </a:rPr>
              <a:t>As a developer, you may think that your job is to write code</a:t>
            </a:r>
            <a:r>
              <a:rPr lang="en-US" sz="2800" dirty="0">
                <a:solidFill>
                  <a:srgbClr val="000000"/>
                </a:solidFill>
                <a:latin typeface="BookmanStd-Light"/>
              </a:rPr>
              <a:t>?</a:t>
            </a:r>
            <a:br>
              <a:rPr lang="en-US" sz="2800" dirty="0"/>
            </a:br>
            <a:endParaRPr lang="en-US" sz="2800" dirty="0"/>
          </a:p>
        </p:txBody>
      </p:sp>
      <p:pic>
        <p:nvPicPr>
          <p:cNvPr id="10" name="Picture 9">
            <a:extLst>
              <a:ext uri="{FF2B5EF4-FFF2-40B4-BE49-F238E27FC236}">
                <a16:creationId xmlns:a16="http://schemas.microsoft.com/office/drawing/2014/main" id="{EE04DBAF-DECC-4B44-21BA-09EF6A3BF6BC}"/>
              </a:ext>
            </a:extLst>
          </p:cNvPr>
          <p:cNvPicPr>
            <a:picLocks noChangeAspect="1"/>
          </p:cNvPicPr>
          <p:nvPr/>
        </p:nvPicPr>
        <p:blipFill>
          <a:blip r:embed="rId2"/>
          <a:stretch>
            <a:fillRect/>
          </a:stretch>
        </p:blipFill>
        <p:spPr>
          <a:xfrm>
            <a:off x="2133600" y="3048000"/>
            <a:ext cx="5334000" cy="3276600"/>
          </a:xfrm>
          <a:prstGeom prst="rect">
            <a:avLst/>
          </a:prstGeom>
        </p:spPr>
      </p:pic>
      <p:sp>
        <p:nvSpPr>
          <p:cNvPr id="17" name="Title 1">
            <a:extLst>
              <a:ext uri="{FF2B5EF4-FFF2-40B4-BE49-F238E27FC236}">
                <a16:creationId xmlns:a16="http://schemas.microsoft.com/office/drawing/2014/main" id="{091B9A8E-0DDC-EC0F-CA55-8636B23C81C9}"/>
              </a:ext>
            </a:extLst>
          </p:cNvPr>
          <p:cNvSpPr>
            <a:spLocks noGrp="1"/>
          </p:cNvSpPr>
          <p:nvPr>
            <p:ph type="title"/>
          </p:nvPr>
        </p:nvSpPr>
        <p:spPr>
          <a:xfrm>
            <a:off x="612648" y="228600"/>
            <a:ext cx="8153400" cy="990600"/>
          </a:xfrm>
        </p:spPr>
        <p:txBody>
          <a:bodyPr/>
          <a:lstStyle/>
          <a:p>
            <a:r>
              <a:rPr lang="en-US" dirty="0"/>
              <a:t>Developer Job</a:t>
            </a:r>
          </a:p>
        </p:txBody>
      </p:sp>
    </p:spTree>
    <p:extLst>
      <p:ext uri="{BB962C8B-B14F-4D97-AF65-F5344CB8AC3E}">
        <p14:creationId xmlns:p14="http://schemas.microsoft.com/office/powerpoint/2010/main" val="5311177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n w="22225">
                  <a:solidFill>
                    <a:schemeClr val="accent2"/>
                  </a:solidFill>
                  <a:prstDash val="solid"/>
                </a:ln>
                <a:solidFill>
                  <a:schemeClr val="accent2">
                    <a:lumMod val="40000"/>
                    <a:lumOff val="60000"/>
                  </a:schemeClr>
                </a:solidFill>
                <a:effectLst/>
              </a:rPr>
              <a:t>Architecture in DDD</a:t>
            </a:r>
          </a:p>
        </p:txBody>
      </p:sp>
      <p:sp>
        <p:nvSpPr>
          <p:cNvPr id="3" name="Content Placeholder 2"/>
          <p:cNvSpPr>
            <a:spLocks noGrp="1"/>
          </p:cNvSpPr>
          <p:nvPr>
            <p:ph idx="1"/>
          </p:nvPr>
        </p:nvSpPr>
        <p:spPr/>
        <p:txBody>
          <a:bodyPr>
            <a:normAutofit/>
          </a:bodyPr>
          <a:lstStyle/>
          <a:p>
            <a:endParaRPr lang="en-US" dirty="0"/>
          </a:p>
          <a:p>
            <a:r>
              <a:rPr lang="en-US" dirty="0"/>
              <a:t>Isolate the expression of the domain model and the business logic, and eliminate any dependency on infrastructure, user interface, or even application logic that is not business logic. Partition a complex program into layers.</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n w="22225">
                  <a:solidFill>
                    <a:schemeClr val="accent2"/>
                  </a:solidFill>
                  <a:prstDash val="solid"/>
                </a:ln>
                <a:solidFill>
                  <a:schemeClr val="accent2">
                    <a:lumMod val="40000"/>
                    <a:lumOff val="60000"/>
                  </a:schemeClr>
                </a:solidFill>
                <a:effectLst/>
              </a:rPr>
              <a:t>Onion Architecture</a:t>
            </a:r>
          </a:p>
        </p:txBody>
      </p:sp>
      <p:pic>
        <p:nvPicPr>
          <p:cNvPr id="3" name="Content Placeholder 2" descr="OnionA"/>
          <p:cNvPicPr>
            <a:picLocks noGrp="1" noChangeAspect="1"/>
          </p:cNvPicPr>
          <p:nvPr>
            <p:ph idx="1"/>
          </p:nvPr>
        </p:nvPicPr>
        <p:blipFill>
          <a:blip r:embed="rId2"/>
          <a:stretch>
            <a:fillRect/>
          </a:stretch>
        </p:blipFill>
        <p:spPr>
          <a:xfrm>
            <a:off x="1586230" y="996315"/>
            <a:ext cx="5495290" cy="4866005"/>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5725" y="276860"/>
            <a:ext cx="9101455" cy="582930"/>
          </a:xfrm>
        </p:spPr>
        <p:txBody>
          <a:bodyPr/>
          <a:lstStyle/>
          <a:p>
            <a:r>
              <a:rPr lang="en-US" sz="2800">
                <a:ln w="22225">
                  <a:solidFill>
                    <a:schemeClr val="accent2"/>
                  </a:solidFill>
                  <a:prstDash val="solid"/>
                </a:ln>
                <a:solidFill>
                  <a:schemeClr val="accent2">
                    <a:lumMod val="40000"/>
                    <a:lumOff val="60000"/>
                  </a:schemeClr>
                </a:solidFill>
                <a:effectLst/>
              </a:rPr>
              <a:t>Ports and Adapters ( Hexagonal )  </a:t>
            </a:r>
            <a:r>
              <a:rPr lang="en-US" sz="2800" dirty="0">
                <a:ln w="22225">
                  <a:solidFill>
                    <a:schemeClr val="accent2"/>
                  </a:solidFill>
                  <a:prstDash val="solid"/>
                </a:ln>
                <a:solidFill>
                  <a:schemeClr val="accent2">
                    <a:lumMod val="40000"/>
                    <a:lumOff val="60000"/>
                  </a:schemeClr>
                </a:solidFill>
                <a:effectLst/>
                <a:sym typeface="+mn-ea"/>
              </a:rPr>
              <a:t>Architecture</a:t>
            </a:r>
          </a:p>
        </p:txBody>
      </p:sp>
      <p:pic>
        <p:nvPicPr>
          <p:cNvPr id="4" name="Content Placeholder 3" descr="PortAndAdapter"/>
          <p:cNvPicPr>
            <a:picLocks noGrp="1" noChangeAspect="1"/>
          </p:cNvPicPr>
          <p:nvPr>
            <p:ph idx="1"/>
          </p:nvPr>
        </p:nvPicPr>
        <p:blipFill>
          <a:blip r:embed="rId3"/>
          <a:stretch>
            <a:fillRect/>
          </a:stretch>
        </p:blipFill>
        <p:spPr>
          <a:xfrm>
            <a:off x="947420" y="859790"/>
            <a:ext cx="7477125" cy="5010150"/>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n w="22225">
                  <a:solidFill>
                    <a:schemeClr val="accent2"/>
                  </a:solidFill>
                  <a:prstDash val="solid"/>
                </a:ln>
                <a:solidFill>
                  <a:schemeClr val="accent2">
                    <a:lumMod val="40000"/>
                    <a:lumOff val="60000"/>
                  </a:schemeClr>
                </a:solidFill>
                <a:effectLst/>
              </a:rPr>
              <a:t>Dipendency Rule</a:t>
            </a:r>
          </a:p>
        </p:txBody>
      </p:sp>
      <p:pic>
        <p:nvPicPr>
          <p:cNvPr id="2" name="Content Placeholder 1" descr="DipendencyOnion"/>
          <p:cNvPicPr>
            <a:picLocks noGrp="1" noChangeAspect="1"/>
          </p:cNvPicPr>
          <p:nvPr>
            <p:ph idx="1"/>
          </p:nvPr>
        </p:nvPicPr>
        <p:blipFill>
          <a:blip r:embed="rId2"/>
          <a:stretch>
            <a:fillRect/>
          </a:stretch>
        </p:blipFill>
        <p:spPr>
          <a:xfrm>
            <a:off x="612648" y="1676400"/>
            <a:ext cx="7580630" cy="4953000"/>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Domain Layer</a:t>
            </a:r>
          </a:p>
        </p:txBody>
      </p:sp>
      <p:sp>
        <p:nvSpPr>
          <p:cNvPr id="3" name="Content Placeholder 2"/>
          <p:cNvSpPr>
            <a:spLocks noGrp="1"/>
          </p:cNvSpPr>
          <p:nvPr>
            <p:ph idx="1"/>
          </p:nvPr>
        </p:nvSpPr>
        <p:spPr/>
        <p:txBody>
          <a:bodyPr>
            <a:normAutofit/>
          </a:bodyPr>
          <a:lstStyle/>
          <a:p>
            <a:r>
              <a:rPr lang="en-US" dirty="0"/>
              <a:t>The domain layer is where the </a:t>
            </a:r>
            <a:r>
              <a:rPr lang="en-US" i="1" u="sng" dirty="0"/>
              <a:t>Domain Model </a:t>
            </a:r>
            <a:r>
              <a:rPr lang="en-US" dirty="0"/>
              <a:t>lives.</a:t>
            </a:r>
          </a:p>
          <a:p>
            <a:endParaRPr lang="en-US" dirty="0"/>
          </a:p>
          <a:p>
            <a:r>
              <a:rPr lang="en-US" dirty="0"/>
              <a:t>The domain layer doesn’t depend on any other layer.</a:t>
            </a:r>
          </a:p>
          <a:p>
            <a:endParaRPr lang="en-US" dirty="0"/>
          </a:p>
          <a:p>
            <a:r>
              <a:rPr lang="en-US" dirty="0"/>
              <a:t>The domain layer is agnostic to the technicalities of the clients it serves and data stores that persist the domain objects.</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n w="22225">
                  <a:solidFill>
                    <a:schemeClr val="accent2"/>
                  </a:solidFill>
                  <a:prstDash val="solid"/>
                </a:ln>
                <a:solidFill>
                  <a:schemeClr val="accent2">
                    <a:lumMod val="40000"/>
                    <a:lumOff val="60000"/>
                  </a:schemeClr>
                </a:solidFill>
                <a:effectLst/>
              </a:rPr>
              <a:t>The Application Layer</a:t>
            </a:r>
          </a:p>
        </p:txBody>
      </p:sp>
      <p:sp>
        <p:nvSpPr>
          <p:cNvPr id="3" name="Content Placeholder 2"/>
          <p:cNvSpPr>
            <a:spLocks noGrp="1"/>
          </p:cNvSpPr>
          <p:nvPr>
            <p:ph idx="1"/>
          </p:nvPr>
        </p:nvSpPr>
        <p:spPr/>
        <p:txBody>
          <a:bodyPr/>
          <a:lstStyle/>
          <a:p>
            <a:r>
              <a:rPr lang="en-US" dirty="0"/>
              <a:t>Application services layer represent the use cases and behavior of the application. They contain application logic that coordinates the fulfillment of a use case by delegating to the domain layer and infrastructural layers.</a:t>
            </a:r>
          </a:p>
          <a:p>
            <a:endParaRPr lang="en-US" dirty="0"/>
          </a:p>
          <a:p>
            <a:endParaRPr 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n w="22225">
                  <a:solidFill>
                    <a:schemeClr val="accent2"/>
                  </a:solidFill>
                  <a:prstDash val="solid"/>
                </a:ln>
                <a:solidFill>
                  <a:schemeClr val="accent2">
                    <a:lumMod val="40000"/>
                    <a:lumOff val="60000"/>
                  </a:schemeClr>
                </a:solidFill>
                <a:effectLst/>
              </a:rPr>
              <a:t>The Application Layer</a:t>
            </a:r>
          </a:p>
        </p:txBody>
      </p:sp>
      <p:sp>
        <p:nvSpPr>
          <p:cNvPr id="3" name="Content Placeholder 2"/>
          <p:cNvSpPr>
            <a:spLocks noGrp="1"/>
          </p:cNvSpPr>
          <p:nvPr>
            <p:ph idx="1"/>
          </p:nvPr>
        </p:nvSpPr>
        <p:spPr/>
        <p:txBody>
          <a:bodyPr/>
          <a:lstStyle/>
          <a:p>
            <a:pPr>
              <a:buNone/>
            </a:pPr>
            <a:r>
              <a:rPr lang="en-US" dirty="0"/>
              <a:t>Common responsibilities of application layer </a:t>
            </a:r>
          </a:p>
          <a:p>
            <a:endParaRPr lang="en-US" dirty="0"/>
          </a:p>
          <a:p>
            <a:r>
              <a:rPr lang="en-US" sz="2800" dirty="0"/>
              <a:t>Client of the domain layer</a:t>
            </a:r>
          </a:p>
          <a:p>
            <a:r>
              <a:rPr lang="en-US" sz="2800" dirty="0"/>
              <a:t>Coordinating the retrieving of domain objects from a data store (like repositories).</a:t>
            </a:r>
          </a:p>
          <a:p>
            <a:r>
              <a:rPr lang="en-US" sz="2800" dirty="0"/>
              <a:t>Control persistence transactions</a:t>
            </a:r>
          </a:p>
          <a:p>
            <a:r>
              <a:rPr lang="en-US" sz="2800" dirty="0"/>
              <a:t>Control Security</a:t>
            </a:r>
          </a:p>
          <a:p>
            <a:endParaRPr lang="en-US" dirty="0"/>
          </a:p>
          <a:p>
            <a:endParaRPr 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n w="22225">
                  <a:solidFill>
                    <a:schemeClr val="accent2"/>
                  </a:solidFill>
                  <a:prstDash val="solid"/>
                </a:ln>
                <a:solidFill>
                  <a:schemeClr val="accent2">
                    <a:lumMod val="40000"/>
                    <a:lumOff val="60000"/>
                  </a:schemeClr>
                </a:solidFill>
                <a:effectLst/>
              </a:rPr>
              <a:t>Application Logic </a:t>
            </a:r>
            <a:r>
              <a:rPr lang="en-US" dirty="0" err="1">
                <a:ln w="22225">
                  <a:solidFill>
                    <a:schemeClr val="accent2"/>
                  </a:solidFill>
                  <a:prstDash val="solid"/>
                </a:ln>
                <a:solidFill>
                  <a:schemeClr val="accent2">
                    <a:lumMod val="40000"/>
                    <a:lumOff val="60000"/>
                  </a:schemeClr>
                </a:solidFill>
                <a:effectLst/>
              </a:rPr>
              <a:t>vs</a:t>
            </a:r>
            <a:r>
              <a:rPr lang="en-US" dirty="0">
                <a:ln w="22225">
                  <a:solidFill>
                    <a:schemeClr val="accent2"/>
                  </a:solidFill>
                  <a:prstDash val="solid"/>
                </a:ln>
                <a:solidFill>
                  <a:schemeClr val="accent2">
                    <a:lumMod val="40000"/>
                    <a:lumOff val="60000"/>
                  </a:schemeClr>
                </a:solidFill>
                <a:effectLst/>
              </a:rPr>
              <a:t> Business Logic</a:t>
            </a:r>
          </a:p>
        </p:txBody>
      </p:sp>
      <p:sp>
        <p:nvSpPr>
          <p:cNvPr id="3" name="Content Placeholder 2"/>
          <p:cNvSpPr>
            <a:spLocks noGrp="1"/>
          </p:cNvSpPr>
          <p:nvPr>
            <p:ph idx="1"/>
          </p:nvPr>
        </p:nvSpPr>
        <p:spPr/>
        <p:txBody>
          <a:bodyPr>
            <a:normAutofit/>
          </a:bodyPr>
          <a:lstStyle/>
          <a:p>
            <a:r>
              <a:rPr lang="en-US" dirty="0"/>
              <a:t>Application logic contains the workflow steps require to fulfill a business use case. It’s all about coordination and orchestration through delegation to domain and infrastructural services.</a:t>
            </a:r>
          </a:p>
          <a:p>
            <a:endParaRPr lang="en-US" dirty="0"/>
          </a:p>
          <a:p>
            <a:r>
              <a:rPr lang="en-US" dirty="0"/>
              <a:t>Domain logic on the other hand is focused only with domain rules, concepts, information and work flows.</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5580"/>
            <a:ext cx="7391400" cy="1066800"/>
          </a:xfrm>
        </p:spPr>
        <p:txBody>
          <a:bodyPr>
            <a:normAutofit fontScale="90000"/>
          </a:bodyPr>
          <a:lstStyle/>
          <a:p>
            <a:r>
              <a:rPr lang="en-US" dirty="0">
                <a:ln w="22225">
                  <a:solidFill>
                    <a:schemeClr val="accent2"/>
                  </a:solidFill>
                  <a:prstDash val="solid"/>
                </a:ln>
                <a:solidFill>
                  <a:schemeClr val="accent2">
                    <a:lumMod val="40000"/>
                    <a:lumOff val="60000"/>
                  </a:schemeClr>
                </a:solidFill>
                <a:effectLst/>
              </a:rPr>
              <a:t>Rule of application service design</a:t>
            </a:r>
          </a:p>
        </p:txBody>
      </p:sp>
      <p:sp>
        <p:nvSpPr>
          <p:cNvPr id="3" name="Content Placeholder 2"/>
          <p:cNvSpPr>
            <a:spLocks noGrp="1"/>
          </p:cNvSpPr>
          <p:nvPr>
            <p:ph idx="1"/>
          </p:nvPr>
        </p:nvSpPr>
        <p:spPr>
          <a:xfrm>
            <a:off x="457200" y="1046480"/>
            <a:ext cx="8229600" cy="5081270"/>
          </a:xfrm>
        </p:spPr>
        <p:txBody>
          <a:bodyPr>
            <a:normAutofit/>
          </a:bodyPr>
          <a:lstStyle/>
          <a:p>
            <a:endParaRPr lang="en-US" dirty="0"/>
          </a:p>
          <a:p>
            <a:r>
              <a:rPr lang="en-US" dirty="0"/>
              <a:t>Application Services remain very lightweight, coordinating operations performed against domain objects.</a:t>
            </a:r>
          </a:p>
          <a:p>
            <a:endParaRPr lang="en-US" dirty="0"/>
          </a:p>
          <a:p>
            <a:r>
              <a:rPr lang="en-US" dirty="0"/>
              <a:t>If our Application Services become much complex, it is probably an indication that domain logic is leaking into the Application Services.</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6530"/>
            <a:ext cx="8229600" cy="582613"/>
          </a:xfrm>
        </p:spPr>
        <p:txBody>
          <a:bodyPr>
            <a:normAutofit fontScale="90000"/>
          </a:bodyPr>
          <a:lstStyle/>
          <a:p>
            <a:r>
              <a:rPr lang="en-US" dirty="0">
                <a:ln w="22225">
                  <a:solidFill>
                    <a:schemeClr val="accent2"/>
                  </a:solidFill>
                  <a:prstDash val="solid"/>
                </a:ln>
                <a:solidFill>
                  <a:schemeClr val="accent2">
                    <a:lumMod val="40000"/>
                    <a:lumOff val="60000"/>
                  </a:schemeClr>
                </a:solidFill>
                <a:effectLst/>
              </a:rPr>
              <a:t>The Infrastructural Layers</a:t>
            </a:r>
          </a:p>
        </p:txBody>
      </p:sp>
      <p:sp>
        <p:nvSpPr>
          <p:cNvPr id="3" name="Content Placeholder 2"/>
          <p:cNvSpPr>
            <a:spLocks noGrp="1"/>
          </p:cNvSpPr>
          <p:nvPr>
            <p:ph idx="1"/>
          </p:nvPr>
        </p:nvSpPr>
        <p:spPr/>
        <p:txBody>
          <a:bodyPr>
            <a:normAutofit lnSpcReduction="10000"/>
          </a:bodyPr>
          <a:lstStyle/>
          <a:p>
            <a:pPr>
              <a:buNone/>
            </a:pPr>
            <a:r>
              <a:rPr lang="en-US" dirty="0"/>
              <a:t>The infrastructural layers of an application are the technical details that enable it to function :</a:t>
            </a:r>
          </a:p>
          <a:p>
            <a:endParaRPr lang="en-US" dirty="0"/>
          </a:p>
          <a:p>
            <a:r>
              <a:rPr lang="en-US" dirty="0"/>
              <a:t>Implementation of storing information.</a:t>
            </a:r>
          </a:p>
          <a:p>
            <a:endParaRPr lang="en-US" dirty="0"/>
          </a:p>
          <a:p>
            <a:r>
              <a:rPr lang="en-US" dirty="0"/>
              <a:t>Calling web service or provide message endpoints.</a:t>
            </a:r>
          </a:p>
          <a:p>
            <a:endParaRPr lang="en-US" dirty="0"/>
          </a:p>
          <a:p>
            <a:r>
              <a:rPr lang="en-US" dirty="0"/>
              <a:t>provide capabilities for logging, security, notification and…</a:t>
            </a:r>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Median</Template>
  <TotalTime>1404</TotalTime>
  <Words>2185</Words>
  <Application>Microsoft Office PowerPoint</Application>
  <PresentationFormat>On-screen Show (4:3)</PresentationFormat>
  <Paragraphs>301</Paragraphs>
  <Slides>100</Slides>
  <Notes>28</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100</vt:i4>
      </vt:variant>
    </vt:vector>
  </HeadingPairs>
  <TitlesOfParts>
    <vt:vector size="107" baseType="lpstr">
      <vt:lpstr>BookmanStd-Light</vt:lpstr>
      <vt:lpstr>Calibri</vt:lpstr>
      <vt:lpstr>SabonLTStd-Roman</vt:lpstr>
      <vt:lpstr>Tw Cen MT</vt:lpstr>
      <vt:lpstr>Wingdings</vt:lpstr>
      <vt:lpstr>Wingdings 2</vt:lpstr>
      <vt:lpstr>Median</vt:lpstr>
      <vt:lpstr>Domain driven design</vt:lpstr>
      <vt:lpstr>PowerPoint Presentation</vt:lpstr>
      <vt:lpstr>Big Boll Of Mud (BBOM)</vt:lpstr>
      <vt:lpstr>A Model Can Grow in Complexity</vt:lpstr>
      <vt:lpstr>Big Ball of Mud (BBOM)</vt:lpstr>
      <vt:lpstr>Big Boll Of Mud (BBOM)</vt:lpstr>
      <vt:lpstr>Big Boll Of Mud (BBOM)</vt:lpstr>
      <vt:lpstr>The Challenges of a Single Model</vt:lpstr>
      <vt:lpstr>Developer Job</vt:lpstr>
      <vt:lpstr>Developer Job</vt:lpstr>
      <vt:lpstr>Software Development As Pipeline</vt:lpstr>
      <vt:lpstr>DDD Birth</vt:lpstr>
      <vt:lpstr>What Is DDD</vt:lpstr>
      <vt:lpstr>PowerPoint Presentation</vt:lpstr>
      <vt:lpstr>DDD Patterns</vt:lpstr>
      <vt:lpstr>What is Domain</vt:lpstr>
      <vt:lpstr>What Is Domain Model</vt:lpstr>
      <vt:lpstr>What Is SubDomain</vt:lpstr>
      <vt:lpstr>Core Domain</vt:lpstr>
      <vt:lpstr>Supporting Domain</vt:lpstr>
      <vt:lpstr>Generic Domain</vt:lpstr>
      <vt:lpstr>Ubiquitous Language</vt:lpstr>
      <vt:lpstr>Domain exploraton</vt:lpstr>
      <vt:lpstr>Knowledge crunching</vt:lpstr>
      <vt:lpstr>PowerPoint Presentation</vt:lpstr>
      <vt:lpstr>Understanding the Business Model</vt:lpstr>
      <vt:lpstr>Focus on the Most Interesting Conversations</vt:lpstr>
      <vt:lpstr>Start from the Use Cases</vt:lpstr>
      <vt:lpstr>Ask Powerful Questions</vt:lpstr>
      <vt:lpstr>Sketching</vt:lpstr>
      <vt:lpstr>Class Responsibility Collaboration (CRC) Cards </vt:lpstr>
      <vt:lpstr>CRC Cards</vt:lpstr>
      <vt:lpstr>Behavior‐Driven Development</vt:lpstr>
      <vt:lpstr>An example of a BDD scenario</vt:lpstr>
      <vt:lpstr>Example Mapping</vt:lpstr>
      <vt:lpstr>PowerPoint Presentation</vt:lpstr>
      <vt:lpstr>PowerPoint Presentation</vt:lpstr>
      <vt:lpstr>Event Storming</vt:lpstr>
      <vt:lpstr>Workshop Demo</vt:lpstr>
      <vt:lpstr>Workshop Result</vt:lpstr>
      <vt:lpstr>MODEL‐DRIVEN DESIGN</vt:lpstr>
      <vt:lpstr>The Challenges with Upfront Design</vt:lpstr>
      <vt:lpstr>code model and the analysis model are kept in synergy</vt:lpstr>
      <vt:lpstr>Strategic PATTERNS</vt:lpstr>
      <vt:lpstr>Bounded Context</vt:lpstr>
      <vt:lpstr>Bounded Context  </vt:lpstr>
      <vt:lpstr>Bounded Context </vt:lpstr>
      <vt:lpstr>Bounded Context </vt:lpstr>
      <vt:lpstr>Bounded Context </vt:lpstr>
      <vt:lpstr>Bounded Context </vt:lpstr>
      <vt:lpstr>Composit UI</vt:lpstr>
      <vt:lpstr>Context Map</vt:lpstr>
      <vt:lpstr>Context 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TACTICAL PATTERNS</vt:lpstr>
      <vt:lpstr>Entity </vt:lpstr>
      <vt:lpstr>Entity </vt:lpstr>
      <vt:lpstr>Entity</vt:lpstr>
      <vt:lpstr>Entity</vt:lpstr>
      <vt:lpstr>Value Object  </vt:lpstr>
      <vt:lpstr>Value Object</vt:lpstr>
      <vt:lpstr>Value Object</vt:lpstr>
      <vt:lpstr>Aggregate</vt:lpstr>
      <vt:lpstr>Aggregate root</vt:lpstr>
      <vt:lpstr>Invariant</vt:lpstr>
      <vt:lpstr>PowerPoint Presentation</vt:lpstr>
      <vt:lpstr>PowerPoint Presentation</vt:lpstr>
      <vt:lpstr>Aggregate Design Rules </vt:lpstr>
      <vt:lpstr>Aggregate Design Rules  </vt:lpstr>
      <vt:lpstr>Service</vt:lpstr>
      <vt:lpstr>Different Services</vt:lpstr>
      <vt:lpstr>Domain Service </vt:lpstr>
      <vt:lpstr>Avoiding Anemic Domain Models</vt:lpstr>
      <vt:lpstr>Domain Events </vt:lpstr>
      <vt:lpstr>Factory</vt:lpstr>
      <vt:lpstr>Repository</vt:lpstr>
      <vt:lpstr>PowerPoint Presentation</vt:lpstr>
      <vt:lpstr>PowerPoint Presentation</vt:lpstr>
      <vt:lpstr>Architecture</vt:lpstr>
      <vt:lpstr>Layered Architecture</vt:lpstr>
      <vt:lpstr>Data-Driven Design</vt:lpstr>
      <vt:lpstr>Architecture of DDD applications</vt:lpstr>
      <vt:lpstr>Architecture in DDD</vt:lpstr>
      <vt:lpstr>Onion Architecture</vt:lpstr>
      <vt:lpstr>Ports and Adapters ( Hexagonal )  Architecture</vt:lpstr>
      <vt:lpstr>Dipendency Rule</vt:lpstr>
      <vt:lpstr>The Domain Layer</vt:lpstr>
      <vt:lpstr>The Application Layer</vt:lpstr>
      <vt:lpstr>The Application Layer</vt:lpstr>
      <vt:lpstr>Application Logic vs Business Logic</vt:lpstr>
      <vt:lpstr>Rule of application service design</vt:lpstr>
      <vt:lpstr>The Infrastructural Layers</vt:lpstr>
      <vt:lpstr>Dependency Inversion Principle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Domain driven design</dc:title>
  <dc:creator>Mohammad</dc:creator>
  <cp:lastModifiedBy>Mohammad Azad</cp:lastModifiedBy>
  <cp:revision>65</cp:revision>
  <dcterms:created xsi:type="dcterms:W3CDTF">2019-11-15T15:58:00Z</dcterms:created>
  <dcterms:modified xsi:type="dcterms:W3CDTF">2023-11-02T06:29:34Z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1033-11.2.0.9107</vt:lpwstr>
  </property>
</Properties>
</file>